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6"/>
  </p:notesMasterIdLst>
  <p:sldIdLst>
    <p:sldId id="279" r:id="rId2"/>
    <p:sldId id="280" r:id="rId3"/>
    <p:sldId id="281" r:id="rId4"/>
    <p:sldId id="285" r:id="rId5"/>
    <p:sldId id="293" r:id="rId6"/>
    <p:sldId id="287" r:id="rId7"/>
    <p:sldId id="294" r:id="rId8"/>
    <p:sldId id="295" r:id="rId9"/>
    <p:sldId id="326" r:id="rId10"/>
    <p:sldId id="265" r:id="rId11"/>
    <p:sldId id="288" r:id="rId12"/>
    <p:sldId id="296" r:id="rId13"/>
    <p:sldId id="297" r:id="rId14"/>
    <p:sldId id="298" r:id="rId15"/>
    <p:sldId id="313" r:id="rId16"/>
    <p:sldId id="289" r:id="rId17"/>
    <p:sldId id="264" r:id="rId18"/>
    <p:sldId id="286" r:id="rId19"/>
    <p:sldId id="299" r:id="rId20"/>
    <p:sldId id="301" r:id="rId21"/>
    <p:sldId id="302" r:id="rId22"/>
    <p:sldId id="303" r:id="rId23"/>
    <p:sldId id="304" r:id="rId24"/>
    <p:sldId id="305" r:id="rId25"/>
    <p:sldId id="306" r:id="rId26"/>
    <p:sldId id="307" r:id="rId27"/>
    <p:sldId id="308" r:id="rId28"/>
    <p:sldId id="309" r:id="rId29"/>
    <p:sldId id="310" r:id="rId30"/>
    <p:sldId id="311" r:id="rId31"/>
    <p:sldId id="319" r:id="rId32"/>
    <p:sldId id="337" r:id="rId33"/>
    <p:sldId id="338" r:id="rId34"/>
    <p:sldId id="339" r:id="rId35"/>
    <p:sldId id="340" r:id="rId36"/>
    <p:sldId id="341" r:id="rId37"/>
    <p:sldId id="314" r:id="rId38"/>
    <p:sldId id="290" r:id="rId39"/>
    <p:sldId id="312" r:id="rId40"/>
    <p:sldId id="317" r:id="rId41"/>
    <p:sldId id="318" r:id="rId42"/>
    <p:sldId id="323" r:id="rId43"/>
    <p:sldId id="324" r:id="rId44"/>
    <p:sldId id="325" r:id="rId45"/>
    <p:sldId id="328" r:id="rId46"/>
    <p:sldId id="320" r:id="rId47"/>
    <p:sldId id="342" r:id="rId48"/>
    <p:sldId id="343" r:id="rId49"/>
    <p:sldId id="344" r:id="rId50"/>
    <p:sldId id="345" r:id="rId51"/>
    <p:sldId id="346" r:id="rId52"/>
    <p:sldId id="329" r:id="rId53"/>
    <p:sldId id="330" r:id="rId54"/>
    <p:sldId id="331" r:id="rId55"/>
    <p:sldId id="332" r:id="rId56"/>
    <p:sldId id="334" r:id="rId57"/>
    <p:sldId id="333" r:id="rId58"/>
    <p:sldId id="335" r:id="rId59"/>
    <p:sldId id="354" r:id="rId60"/>
    <p:sldId id="315" r:id="rId61"/>
    <p:sldId id="291" r:id="rId62"/>
    <p:sldId id="336" r:id="rId63"/>
    <p:sldId id="347" r:id="rId64"/>
    <p:sldId id="348" r:id="rId65"/>
    <p:sldId id="349" r:id="rId66"/>
    <p:sldId id="350" r:id="rId67"/>
    <p:sldId id="351" r:id="rId68"/>
    <p:sldId id="352" r:id="rId69"/>
    <p:sldId id="353" r:id="rId70"/>
    <p:sldId id="355" r:id="rId71"/>
    <p:sldId id="356" r:id="rId72"/>
    <p:sldId id="357" r:id="rId73"/>
    <p:sldId id="358" r:id="rId74"/>
    <p:sldId id="359" r:id="rId75"/>
    <p:sldId id="360" r:id="rId76"/>
    <p:sldId id="361" r:id="rId77"/>
    <p:sldId id="362" r:id="rId78"/>
    <p:sldId id="363" r:id="rId79"/>
    <p:sldId id="321" r:id="rId80"/>
    <p:sldId id="316" r:id="rId81"/>
    <p:sldId id="292" r:id="rId82"/>
    <p:sldId id="364" r:id="rId83"/>
    <p:sldId id="322" r:id="rId84"/>
    <p:sldId id="272"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841"/>
    <a:srgbClr val="01385B"/>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6327"/>
  </p:normalViewPr>
  <p:slideViewPr>
    <p:cSldViewPr snapToGrid="0" snapToObjects="1">
      <p:cViewPr varScale="1">
        <p:scale>
          <a:sx n="106" d="100"/>
          <a:sy n="106" d="100"/>
        </p:scale>
        <p:origin x="744"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2021-11-08</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Analytics and </a:t>
            </a:r>
            <a:r>
              <a:rPr lang="en-US" dirty="0" err="1"/>
              <a:t>Visualisation</a:t>
            </a:r>
            <a:endParaRPr lang="en-US" dirty="0"/>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14452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14</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2338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190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17</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
        <p:nvSpPr>
          <p:cNvPr id="15" name="Right Brace 14">
            <a:extLst>
              <a:ext uri="{FF2B5EF4-FFF2-40B4-BE49-F238E27FC236}">
                <a16:creationId xmlns:a16="http://schemas.microsoft.com/office/drawing/2014/main" id="{E5AD47B8-75F2-4B3C-BEE7-AEF51AAADCBB}"/>
              </a:ext>
            </a:extLst>
          </p:cNvPr>
          <p:cNvSpPr/>
          <p:nvPr/>
        </p:nvSpPr>
        <p:spPr>
          <a:xfrm>
            <a:off x="8935770" y="1484823"/>
            <a:ext cx="476876" cy="1222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Right Brace 21">
            <a:extLst>
              <a:ext uri="{FF2B5EF4-FFF2-40B4-BE49-F238E27FC236}">
                <a16:creationId xmlns:a16="http://schemas.microsoft.com/office/drawing/2014/main" id="{DC215162-4791-4360-B36B-9E5229407705}"/>
              </a:ext>
            </a:extLst>
          </p:cNvPr>
          <p:cNvSpPr/>
          <p:nvPr/>
        </p:nvSpPr>
        <p:spPr>
          <a:xfrm>
            <a:off x="8935770" y="3039816"/>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8BE1968A-ADC5-419A-81E6-644A2B4B7842}"/>
              </a:ext>
            </a:extLst>
          </p:cNvPr>
          <p:cNvSpPr/>
          <p:nvPr/>
        </p:nvSpPr>
        <p:spPr>
          <a:xfrm>
            <a:off x="8905652" y="3588871"/>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5EF1E8A7-DE02-4936-8F5F-CA6B606C0D8E}"/>
              </a:ext>
            </a:extLst>
          </p:cNvPr>
          <p:cNvSpPr/>
          <p:nvPr/>
        </p:nvSpPr>
        <p:spPr>
          <a:xfrm>
            <a:off x="8893641" y="4130455"/>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Right Brace 27">
            <a:extLst>
              <a:ext uri="{FF2B5EF4-FFF2-40B4-BE49-F238E27FC236}">
                <a16:creationId xmlns:a16="http://schemas.microsoft.com/office/drawing/2014/main" id="{8031843F-CB16-4DC1-A436-B45C1388C2C5}"/>
              </a:ext>
            </a:extLst>
          </p:cNvPr>
          <p:cNvSpPr/>
          <p:nvPr/>
        </p:nvSpPr>
        <p:spPr>
          <a:xfrm>
            <a:off x="8893641" y="4740557"/>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2A709F85-4A5E-4883-BA9D-C32F82648FAE}"/>
              </a:ext>
            </a:extLst>
          </p:cNvPr>
          <p:cNvSpPr txBox="1"/>
          <p:nvPr/>
        </p:nvSpPr>
        <p:spPr>
          <a:xfrm>
            <a:off x="9631069" y="1912476"/>
            <a:ext cx="2342501" cy="369332"/>
          </a:xfrm>
          <a:prstGeom prst="rect">
            <a:avLst/>
          </a:prstGeom>
          <a:noFill/>
        </p:spPr>
        <p:txBody>
          <a:bodyPr wrap="none" rtlCol="0">
            <a:spAutoFit/>
          </a:bodyPr>
          <a:lstStyle/>
          <a:p>
            <a:r>
              <a:rPr lang="en-US" dirty="0"/>
              <a:t>25 mins + 5 mins break</a:t>
            </a:r>
            <a:endParaRPr lang="en-SG" dirty="0"/>
          </a:p>
        </p:txBody>
      </p:sp>
      <p:sp>
        <p:nvSpPr>
          <p:cNvPr id="29" name="TextBox 28">
            <a:extLst>
              <a:ext uri="{FF2B5EF4-FFF2-40B4-BE49-F238E27FC236}">
                <a16:creationId xmlns:a16="http://schemas.microsoft.com/office/drawing/2014/main" id="{34588C6F-5FC7-40F7-875A-E87D416EB51D}"/>
              </a:ext>
            </a:extLst>
          </p:cNvPr>
          <p:cNvSpPr txBox="1"/>
          <p:nvPr/>
        </p:nvSpPr>
        <p:spPr>
          <a:xfrm>
            <a:off x="9631068" y="3049742"/>
            <a:ext cx="2342501" cy="369332"/>
          </a:xfrm>
          <a:prstGeom prst="rect">
            <a:avLst/>
          </a:prstGeom>
          <a:noFill/>
        </p:spPr>
        <p:txBody>
          <a:bodyPr wrap="none" rtlCol="0">
            <a:spAutoFit/>
          </a:bodyPr>
          <a:lstStyle/>
          <a:p>
            <a:r>
              <a:rPr lang="en-US" dirty="0"/>
              <a:t>25 mins + 5 mins break</a:t>
            </a:r>
            <a:endParaRPr lang="en-SG" dirty="0"/>
          </a:p>
        </p:txBody>
      </p:sp>
      <p:sp>
        <p:nvSpPr>
          <p:cNvPr id="30" name="TextBox 29">
            <a:extLst>
              <a:ext uri="{FF2B5EF4-FFF2-40B4-BE49-F238E27FC236}">
                <a16:creationId xmlns:a16="http://schemas.microsoft.com/office/drawing/2014/main" id="{230DCEE5-CCE8-43FC-B827-8D40825B0E17}"/>
              </a:ext>
            </a:extLst>
          </p:cNvPr>
          <p:cNvSpPr txBox="1"/>
          <p:nvPr/>
        </p:nvSpPr>
        <p:spPr>
          <a:xfrm>
            <a:off x="9631069" y="3608723"/>
            <a:ext cx="2459519" cy="369332"/>
          </a:xfrm>
          <a:prstGeom prst="rect">
            <a:avLst/>
          </a:prstGeom>
          <a:noFill/>
        </p:spPr>
        <p:txBody>
          <a:bodyPr wrap="none" rtlCol="0">
            <a:spAutoFit/>
          </a:bodyPr>
          <a:lstStyle/>
          <a:p>
            <a:r>
              <a:rPr lang="en-US" dirty="0"/>
              <a:t>45 mins + 15 mins break</a:t>
            </a:r>
            <a:endParaRPr lang="en-SG" dirty="0"/>
          </a:p>
        </p:txBody>
      </p:sp>
      <p:sp>
        <p:nvSpPr>
          <p:cNvPr id="31" name="TextBox 30">
            <a:extLst>
              <a:ext uri="{FF2B5EF4-FFF2-40B4-BE49-F238E27FC236}">
                <a16:creationId xmlns:a16="http://schemas.microsoft.com/office/drawing/2014/main" id="{02B500DA-8DD5-40CA-A406-07F7CA8788EF}"/>
              </a:ext>
            </a:extLst>
          </p:cNvPr>
          <p:cNvSpPr txBox="1"/>
          <p:nvPr/>
        </p:nvSpPr>
        <p:spPr>
          <a:xfrm>
            <a:off x="9631069" y="4130455"/>
            <a:ext cx="2459519" cy="369332"/>
          </a:xfrm>
          <a:prstGeom prst="rect">
            <a:avLst/>
          </a:prstGeom>
          <a:noFill/>
        </p:spPr>
        <p:txBody>
          <a:bodyPr wrap="none" rtlCol="0">
            <a:spAutoFit/>
          </a:bodyPr>
          <a:lstStyle/>
          <a:p>
            <a:r>
              <a:rPr lang="en-US" dirty="0"/>
              <a:t>35 mins + 10 mins break</a:t>
            </a:r>
            <a:endParaRPr lang="en-SG" dirty="0"/>
          </a:p>
        </p:txBody>
      </p:sp>
      <p:sp>
        <p:nvSpPr>
          <p:cNvPr id="32" name="TextBox 31">
            <a:extLst>
              <a:ext uri="{FF2B5EF4-FFF2-40B4-BE49-F238E27FC236}">
                <a16:creationId xmlns:a16="http://schemas.microsoft.com/office/drawing/2014/main" id="{448C1788-938F-44DD-8879-2DE24158D95F}"/>
              </a:ext>
            </a:extLst>
          </p:cNvPr>
          <p:cNvSpPr txBox="1"/>
          <p:nvPr/>
        </p:nvSpPr>
        <p:spPr>
          <a:xfrm>
            <a:off x="9631069" y="4792347"/>
            <a:ext cx="920445" cy="369332"/>
          </a:xfrm>
          <a:prstGeom prst="rect">
            <a:avLst/>
          </a:prstGeom>
          <a:noFill/>
        </p:spPr>
        <p:txBody>
          <a:bodyPr wrap="none" rtlCol="0">
            <a:spAutoFit/>
          </a:bodyPr>
          <a:lstStyle/>
          <a:p>
            <a:r>
              <a:rPr lang="en-US" dirty="0"/>
              <a:t>15 mins</a:t>
            </a:r>
            <a:endParaRPr lang="en-SG" dirty="0"/>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Tree>
    <p:extLst>
      <p:ext uri="{BB962C8B-B14F-4D97-AF65-F5344CB8AC3E}">
        <p14:creationId xmlns:p14="http://schemas.microsoft.com/office/powerpoint/2010/main" val="39798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29</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30</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31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
        <p:nvSpPr>
          <p:cNvPr id="17" name="TextBox 16">
            <a:extLst>
              <a:ext uri="{FF2B5EF4-FFF2-40B4-BE49-F238E27FC236}">
                <a16:creationId xmlns:a16="http://schemas.microsoft.com/office/drawing/2014/main" id="{F5A87253-07B6-4DF1-B2D8-D34552CAE941}"/>
              </a:ext>
            </a:extLst>
          </p:cNvPr>
          <p:cNvSpPr txBox="1"/>
          <p:nvPr/>
        </p:nvSpPr>
        <p:spPr>
          <a:xfrm>
            <a:off x="886337" y="3609961"/>
            <a:ext cx="4634107" cy="2923877"/>
          </a:xfrm>
          <a:prstGeom prst="rect">
            <a:avLst/>
          </a:prstGeom>
          <a:noFill/>
        </p:spPr>
        <p:txBody>
          <a:bodyPr wrap="square">
            <a:spAutoFit/>
          </a:bodyPr>
          <a:lstStyle/>
          <a:p>
            <a:pPr marL="247644" indent="-247644">
              <a:spcAft>
                <a:spcPts val="1600"/>
              </a:spcAft>
              <a:buClr>
                <a:srgbClr val="C00000"/>
              </a:buClr>
              <a:buFont typeface="System Font Regular"/>
              <a:buChar char="‣"/>
            </a:pPr>
            <a:r>
              <a:rPr lang="en-SG" sz="18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18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1800" dirty="0">
                <a:solidFill>
                  <a:prstClr val="black"/>
                </a:solidFill>
                <a:latin typeface="Roboto Light"/>
              </a:rPr>
              <a:t>Sales 2016.xlsx</a:t>
            </a:r>
          </a:p>
          <a:p>
            <a:pPr marL="888978" indent="-457189">
              <a:spcAft>
                <a:spcPts val="800"/>
              </a:spcAft>
              <a:buClr>
                <a:srgbClr val="C00000"/>
              </a:buClr>
              <a:buFont typeface="+mj-lt"/>
              <a:buAutoNum type="arabicPeriod"/>
            </a:pPr>
            <a:r>
              <a:rPr lang="en-US" sz="1800" dirty="0">
                <a:solidFill>
                  <a:prstClr val="black"/>
                </a:solidFill>
                <a:latin typeface="Roboto Light"/>
              </a:rPr>
              <a:t>Products 2016.csv</a:t>
            </a:r>
          </a:p>
          <a:p>
            <a:pPr marL="888978" indent="-457189">
              <a:spcAft>
                <a:spcPts val="800"/>
              </a:spcAft>
              <a:buClr>
                <a:srgbClr val="C00000"/>
              </a:buClr>
              <a:buFont typeface="+mj-lt"/>
              <a:buAutoNum type="arabicPeriod"/>
            </a:pPr>
            <a:r>
              <a:rPr lang="en-US" sz="1800" dirty="0">
                <a:solidFill>
                  <a:prstClr val="black"/>
                </a:solidFill>
                <a:latin typeface="Roboto Light"/>
              </a:rPr>
              <a:t>Coffee Chain.xlsx</a:t>
            </a:r>
          </a:p>
          <a:p>
            <a:pPr marL="888978" indent="-457189">
              <a:spcAft>
                <a:spcPts val="800"/>
              </a:spcAft>
              <a:buClr>
                <a:srgbClr val="C00000"/>
              </a:buClr>
              <a:buFont typeface="+mj-lt"/>
              <a:buAutoNum type="arabicPeriod"/>
            </a:pPr>
            <a:r>
              <a:rPr lang="en-US" sz="1800" dirty="0">
                <a:solidFill>
                  <a:prstClr val="black"/>
                </a:solidFill>
                <a:latin typeface="Roboto Light"/>
              </a:rPr>
              <a:t>Office City.xlsx</a:t>
            </a:r>
            <a:endParaRPr lang="en-SG" sz="1800" dirty="0">
              <a:solidFill>
                <a:prstClr val="black"/>
              </a:solidFill>
              <a:latin typeface="Roboto Light"/>
            </a:endParaRPr>
          </a:p>
        </p:txBody>
      </p:sp>
    </p:spTree>
    <p:extLst>
      <p:ext uri="{BB962C8B-B14F-4D97-AF65-F5344CB8AC3E}">
        <p14:creationId xmlns:p14="http://schemas.microsoft.com/office/powerpoint/2010/main" val="288061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1)</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Import Excel data: global_superstore_2016.xlsx (orders)</a:t>
            </a:r>
          </a:p>
          <a:p>
            <a:r>
              <a:rPr lang="en-US" dirty="0"/>
              <a:t>Import </a:t>
            </a:r>
            <a:r>
              <a:rPr lang="en-SG" sz="1800" dirty="0">
                <a:solidFill>
                  <a:prstClr val="black"/>
                </a:solidFill>
                <a:latin typeface="Roboto Light"/>
              </a:rPr>
              <a:t>office city.xlsx </a:t>
            </a:r>
            <a:r>
              <a:rPr lang="en-US" sz="1800" dirty="0">
                <a:solidFill>
                  <a:prstClr val="black"/>
                </a:solidFill>
                <a:latin typeface="Roboto Light"/>
              </a:rPr>
              <a:t>and </a:t>
            </a:r>
            <a:r>
              <a:rPr lang="en-SG" sz="1800" dirty="0">
                <a:solidFill>
                  <a:prstClr val="black"/>
                </a:solidFill>
                <a:latin typeface="Roboto Light"/>
              </a:rPr>
              <a:t>coffee chain.xlsx </a:t>
            </a:r>
            <a:endParaRPr lang="en-US" dirty="0"/>
          </a:p>
          <a:p>
            <a:r>
              <a:rPr lang="en-US" dirty="0"/>
              <a:t>Build a simple worksheet/ report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32</a:t>
            </a:fld>
            <a:endParaRPr lang="en-US"/>
          </a:p>
        </p:txBody>
      </p:sp>
      <p:pic>
        <p:nvPicPr>
          <p:cNvPr id="6" name="Picture 5">
            <a:extLst>
              <a:ext uri="{FF2B5EF4-FFF2-40B4-BE49-F238E27FC236}">
                <a16:creationId xmlns:a16="http://schemas.microsoft.com/office/drawing/2014/main" id="{F0DD6067-B6A8-42FF-925A-18412A51F41C}"/>
              </a:ext>
            </a:extLst>
          </p:cNvPr>
          <p:cNvPicPr>
            <a:picLocks noChangeAspect="1"/>
          </p:cNvPicPr>
          <p:nvPr/>
        </p:nvPicPr>
        <p:blipFill>
          <a:blip r:embed="rId2"/>
          <a:stretch>
            <a:fillRect/>
          </a:stretch>
        </p:blipFill>
        <p:spPr>
          <a:xfrm>
            <a:off x="3121580" y="1210614"/>
            <a:ext cx="8425402" cy="4395597"/>
          </a:xfrm>
          <a:prstGeom prst="rect">
            <a:avLst/>
          </a:prstGeom>
        </p:spPr>
      </p:pic>
    </p:spTree>
    <p:extLst>
      <p:ext uri="{BB962C8B-B14F-4D97-AF65-F5344CB8AC3E}">
        <p14:creationId xmlns:p14="http://schemas.microsoft.com/office/powerpoint/2010/main" val="225452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2)</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Import Excel data: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For each state, calculate combined sales</a:t>
            </a:r>
          </a:p>
          <a:p>
            <a:pPr lvl="1"/>
            <a:r>
              <a:rPr lang="en-SG" dirty="0">
                <a:solidFill>
                  <a:prstClr val="black"/>
                </a:solidFill>
                <a:latin typeface="Roboto Light"/>
              </a:rPr>
              <a:t>Percent of Total</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33</a:t>
            </a:fld>
            <a:endParaRPr lang="en-US"/>
          </a:p>
        </p:txBody>
      </p:sp>
      <p:pic>
        <p:nvPicPr>
          <p:cNvPr id="7" name="Picture 6">
            <a:extLst>
              <a:ext uri="{FF2B5EF4-FFF2-40B4-BE49-F238E27FC236}">
                <a16:creationId xmlns:a16="http://schemas.microsoft.com/office/drawing/2014/main" id="{1FAC444C-8E63-4BD3-9358-30FEC5837E1F}"/>
              </a:ext>
            </a:extLst>
          </p:cNvPr>
          <p:cNvPicPr>
            <a:picLocks noChangeAspect="1"/>
          </p:cNvPicPr>
          <p:nvPr/>
        </p:nvPicPr>
        <p:blipFill>
          <a:blip r:embed="rId2"/>
          <a:stretch>
            <a:fillRect/>
          </a:stretch>
        </p:blipFill>
        <p:spPr>
          <a:xfrm>
            <a:off x="3134887" y="1210614"/>
            <a:ext cx="5922225" cy="3625335"/>
          </a:xfrm>
          <a:prstGeom prst="rect">
            <a:avLst/>
          </a:prstGeom>
        </p:spPr>
      </p:pic>
      <p:grpSp>
        <p:nvGrpSpPr>
          <p:cNvPr id="8" name="Group 7">
            <a:extLst>
              <a:ext uri="{FF2B5EF4-FFF2-40B4-BE49-F238E27FC236}">
                <a16:creationId xmlns:a16="http://schemas.microsoft.com/office/drawing/2014/main" id="{62924169-0BC6-4145-A69B-4FEC0BECAC96}"/>
              </a:ext>
            </a:extLst>
          </p:cNvPr>
          <p:cNvGrpSpPr/>
          <p:nvPr/>
        </p:nvGrpSpPr>
        <p:grpSpPr>
          <a:xfrm>
            <a:off x="3710276" y="4835949"/>
            <a:ext cx="4642389" cy="1107996"/>
            <a:chOff x="3050813" y="1030229"/>
            <a:chExt cx="3481792" cy="830997"/>
          </a:xfrm>
        </p:grpSpPr>
        <p:pic>
          <p:nvPicPr>
            <p:cNvPr id="9" name="Picture 8">
              <a:extLst>
                <a:ext uri="{FF2B5EF4-FFF2-40B4-BE49-F238E27FC236}">
                  <a16:creationId xmlns:a16="http://schemas.microsoft.com/office/drawing/2014/main" id="{2E2074BB-0DE9-4409-BF6E-4F77568122FD}"/>
                </a:ext>
              </a:extLst>
            </p:cNvPr>
            <p:cNvPicPr>
              <a:picLocks noChangeAspect="1"/>
            </p:cNvPicPr>
            <p:nvPr/>
          </p:nvPicPr>
          <p:blipFill rotWithShape="1">
            <a:blip r:embed="rId3"/>
            <a:srcRect r="45514" b="78822"/>
            <a:stretch/>
          </p:blipFill>
          <p:spPr>
            <a:xfrm>
              <a:off x="3050813" y="1030229"/>
              <a:ext cx="3201706" cy="415497"/>
            </a:xfrm>
            <a:prstGeom prst="rect">
              <a:avLst/>
            </a:prstGeom>
          </p:spPr>
        </p:pic>
        <p:pic>
          <p:nvPicPr>
            <p:cNvPr id="10" name="Picture 9">
              <a:extLst>
                <a:ext uri="{FF2B5EF4-FFF2-40B4-BE49-F238E27FC236}">
                  <a16:creationId xmlns:a16="http://schemas.microsoft.com/office/drawing/2014/main" id="{80A80296-A255-4E3E-B9AF-CDC0DD008ABD}"/>
                </a:ext>
              </a:extLst>
            </p:cNvPr>
            <p:cNvPicPr>
              <a:picLocks noChangeAspect="1"/>
            </p:cNvPicPr>
            <p:nvPr/>
          </p:nvPicPr>
          <p:blipFill rotWithShape="1">
            <a:blip r:embed="rId3"/>
            <a:srcRect t="78822" r="40748"/>
            <a:stretch/>
          </p:blipFill>
          <p:spPr>
            <a:xfrm>
              <a:off x="3050813" y="1445727"/>
              <a:ext cx="3481792" cy="415499"/>
            </a:xfrm>
            <a:prstGeom prst="rect">
              <a:avLst/>
            </a:prstGeom>
          </p:spPr>
        </p:pic>
      </p:grpSp>
      <p:pic>
        <p:nvPicPr>
          <p:cNvPr id="11" name="Picture 10">
            <a:extLst>
              <a:ext uri="{FF2B5EF4-FFF2-40B4-BE49-F238E27FC236}">
                <a16:creationId xmlns:a16="http://schemas.microsoft.com/office/drawing/2014/main" id="{F4528F26-8132-4929-9E40-E7051AC4E2FB}"/>
              </a:ext>
            </a:extLst>
          </p:cNvPr>
          <p:cNvPicPr>
            <a:picLocks noChangeAspect="1"/>
          </p:cNvPicPr>
          <p:nvPr/>
        </p:nvPicPr>
        <p:blipFill>
          <a:blip r:embed="rId4"/>
          <a:stretch>
            <a:fillRect/>
          </a:stretch>
        </p:blipFill>
        <p:spPr>
          <a:xfrm>
            <a:off x="9174080" y="1210614"/>
            <a:ext cx="2921239" cy="3912768"/>
          </a:xfrm>
          <a:prstGeom prst="rect">
            <a:avLst/>
          </a:prstGeom>
        </p:spPr>
      </p:pic>
    </p:spTree>
    <p:extLst>
      <p:ext uri="{BB962C8B-B14F-4D97-AF65-F5344CB8AC3E}">
        <p14:creationId xmlns:p14="http://schemas.microsoft.com/office/powerpoint/2010/main" val="354694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3)</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Running Total</a:t>
            </a:r>
          </a:p>
          <a:p>
            <a:pPr lvl="1"/>
            <a:r>
              <a:rPr lang="en-US" sz="1800" dirty="0">
                <a:latin typeface="Roboto Light"/>
              </a:rPr>
              <a:t>Running total for each year (Is the chart correct?)</a:t>
            </a:r>
          </a:p>
          <a:p>
            <a:pPr lvl="1"/>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34</a:t>
            </a:fld>
            <a:endParaRPr lang="en-US"/>
          </a:p>
        </p:txBody>
      </p:sp>
      <p:pic>
        <p:nvPicPr>
          <p:cNvPr id="5" name="Picture 4">
            <a:extLst>
              <a:ext uri="{FF2B5EF4-FFF2-40B4-BE49-F238E27FC236}">
                <a16:creationId xmlns:a16="http://schemas.microsoft.com/office/drawing/2014/main" id="{545EA8FC-FB9B-4CDE-8F96-994E11A9C828}"/>
              </a:ext>
            </a:extLst>
          </p:cNvPr>
          <p:cNvPicPr>
            <a:picLocks noChangeAspect="1"/>
          </p:cNvPicPr>
          <p:nvPr/>
        </p:nvPicPr>
        <p:blipFill>
          <a:blip r:embed="rId2"/>
          <a:stretch>
            <a:fillRect/>
          </a:stretch>
        </p:blipFill>
        <p:spPr>
          <a:xfrm>
            <a:off x="3169919" y="1210614"/>
            <a:ext cx="4877963" cy="2453517"/>
          </a:xfrm>
          <a:prstGeom prst="rect">
            <a:avLst/>
          </a:prstGeom>
        </p:spPr>
      </p:pic>
      <p:pic>
        <p:nvPicPr>
          <p:cNvPr id="12" name="Picture 11">
            <a:extLst>
              <a:ext uri="{FF2B5EF4-FFF2-40B4-BE49-F238E27FC236}">
                <a16:creationId xmlns:a16="http://schemas.microsoft.com/office/drawing/2014/main" id="{72A33D42-C198-417B-9AAE-47A63D92A20B}"/>
              </a:ext>
            </a:extLst>
          </p:cNvPr>
          <p:cNvPicPr>
            <a:picLocks noChangeAspect="1"/>
          </p:cNvPicPr>
          <p:nvPr/>
        </p:nvPicPr>
        <p:blipFill>
          <a:blip r:embed="rId3"/>
          <a:stretch>
            <a:fillRect/>
          </a:stretch>
        </p:blipFill>
        <p:spPr>
          <a:xfrm>
            <a:off x="3169919" y="3758770"/>
            <a:ext cx="4877963" cy="2481669"/>
          </a:xfrm>
          <a:prstGeom prst="rect">
            <a:avLst/>
          </a:prstGeom>
        </p:spPr>
      </p:pic>
    </p:spTree>
    <p:extLst>
      <p:ext uri="{BB962C8B-B14F-4D97-AF65-F5344CB8AC3E}">
        <p14:creationId xmlns:p14="http://schemas.microsoft.com/office/powerpoint/2010/main" val="137432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4)</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US" sz="1800" dirty="0">
                <a:latin typeface="Roboto Light"/>
              </a:rPr>
              <a:t>Running total for each year (done correctly)</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35</a:t>
            </a:fld>
            <a:endParaRPr lang="en-US"/>
          </a:p>
        </p:txBody>
      </p:sp>
      <p:pic>
        <p:nvPicPr>
          <p:cNvPr id="7" name="Picture 6">
            <a:extLst>
              <a:ext uri="{FF2B5EF4-FFF2-40B4-BE49-F238E27FC236}">
                <a16:creationId xmlns:a16="http://schemas.microsoft.com/office/drawing/2014/main" id="{82634684-0159-4D1E-BC1C-965DD00F94C0}"/>
              </a:ext>
            </a:extLst>
          </p:cNvPr>
          <p:cNvPicPr>
            <a:picLocks noChangeAspect="1"/>
          </p:cNvPicPr>
          <p:nvPr/>
        </p:nvPicPr>
        <p:blipFill>
          <a:blip r:embed="rId2"/>
          <a:stretch>
            <a:fillRect/>
          </a:stretch>
        </p:blipFill>
        <p:spPr>
          <a:xfrm>
            <a:off x="2885294" y="1295904"/>
            <a:ext cx="8315655" cy="4195303"/>
          </a:xfrm>
          <a:prstGeom prst="rect">
            <a:avLst/>
          </a:prstGeom>
        </p:spPr>
      </p:pic>
    </p:spTree>
    <p:extLst>
      <p:ext uri="{BB962C8B-B14F-4D97-AF65-F5344CB8AC3E}">
        <p14:creationId xmlns:p14="http://schemas.microsoft.com/office/powerpoint/2010/main" val="292532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5)</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some Quick Table Calculations: </a:t>
            </a:r>
          </a:p>
          <a:p>
            <a:pPr lvl="1"/>
            <a:r>
              <a:rPr lang="en-US" sz="1800" dirty="0">
                <a:latin typeface="Roboto Light"/>
              </a:rPr>
              <a:t>Compare “Compute Using”</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36</a:t>
            </a:fld>
            <a:endParaRPr lang="en-US"/>
          </a:p>
        </p:txBody>
      </p:sp>
      <p:pic>
        <p:nvPicPr>
          <p:cNvPr id="6" name="Picture 5">
            <a:extLst>
              <a:ext uri="{FF2B5EF4-FFF2-40B4-BE49-F238E27FC236}">
                <a16:creationId xmlns:a16="http://schemas.microsoft.com/office/drawing/2014/main" id="{4C6CE376-5C09-4DF4-8055-A84444C37323}"/>
              </a:ext>
            </a:extLst>
          </p:cNvPr>
          <p:cNvPicPr>
            <a:picLocks noChangeAspect="1"/>
          </p:cNvPicPr>
          <p:nvPr/>
        </p:nvPicPr>
        <p:blipFill>
          <a:blip r:embed="rId2"/>
          <a:stretch>
            <a:fillRect/>
          </a:stretch>
        </p:blipFill>
        <p:spPr>
          <a:xfrm>
            <a:off x="5569274" y="706170"/>
            <a:ext cx="6320582" cy="3527040"/>
          </a:xfrm>
          <a:prstGeom prst="rect">
            <a:avLst/>
          </a:prstGeom>
        </p:spPr>
      </p:pic>
      <p:pic>
        <p:nvPicPr>
          <p:cNvPr id="8" name="Picture 7">
            <a:extLst>
              <a:ext uri="{FF2B5EF4-FFF2-40B4-BE49-F238E27FC236}">
                <a16:creationId xmlns:a16="http://schemas.microsoft.com/office/drawing/2014/main" id="{FB859FE5-E668-41CD-A0F9-156795C324C4}"/>
              </a:ext>
            </a:extLst>
          </p:cNvPr>
          <p:cNvPicPr>
            <a:picLocks noChangeAspect="1"/>
          </p:cNvPicPr>
          <p:nvPr/>
        </p:nvPicPr>
        <p:blipFill>
          <a:blip r:embed="rId3"/>
          <a:stretch>
            <a:fillRect/>
          </a:stretch>
        </p:blipFill>
        <p:spPr>
          <a:xfrm>
            <a:off x="3111356" y="3429000"/>
            <a:ext cx="5013159" cy="3279618"/>
          </a:xfrm>
          <a:prstGeom prst="rect">
            <a:avLst/>
          </a:prstGeom>
        </p:spPr>
      </p:pic>
    </p:spTree>
    <p:extLst>
      <p:ext uri="{BB962C8B-B14F-4D97-AF65-F5344CB8AC3E}">
        <p14:creationId xmlns:p14="http://schemas.microsoft.com/office/powerpoint/2010/main" val="209711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37</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03631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38</a:t>
            </a:fld>
            <a:endParaRPr lang="en-US"/>
          </a:p>
        </p:txBody>
      </p:sp>
    </p:spTree>
    <p:extLst>
      <p:ext uri="{BB962C8B-B14F-4D97-AF65-F5344CB8AC3E}">
        <p14:creationId xmlns:p14="http://schemas.microsoft.com/office/powerpoint/2010/main" val="3759137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US" dirty="0"/>
          </a:p>
        </p:txBody>
      </p:sp>
      <p:sp>
        <p:nvSpPr>
          <p:cNvPr id="3" name="Content Placeholder 2">
            <a:extLst>
              <a:ext uri="{FF2B5EF4-FFF2-40B4-BE49-F238E27FC236}">
                <a16:creationId xmlns:a16="http://schemas.microsoft.com/office/drawing/2014/main" id="{D4ED1D52-5F24-4C5A-A973-7AE3EFFD6C49}"/>
              </a:ext>
            </a:extLst>
          </p:cNvPr>
          <p:cNvSpPr>
            <a:spLocks noGrp="1"/>
          </p:cNvSpPr>
          <p:nvPr>
            <p:ph idx="1"/>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endParaRPr lang="en-SG" sz="2400"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39</a:t>
            </a:fld>
            <a:endParaRPr lang="en-US" dirty="0"/>
          </a:p>
        </p:txBody>
      </p:sp>
      <p:sp>
        <p:nvSpPr>
          <p:cNvPr id="5" name="Content Placeholder 4">
            <a:extLst>
              <a:ext uri="{FF2B5EF4-FFF2-40B4-BE49-F238E27FC236}">
                <a16:creationId xmlns:a16="http://schemas.microsoft.com/office/drawing/2014/main" id="{5C8F34EB-36EF-4DD3-B61C-89606602A169}"/>
              </a:ext>
            </a:extLst>
          </p:cNvPr>
          <p:cNvSpPr>
            <a:spLocks noGrp="1"/>
          </p:cNvSpPr>
          <p:nvPr>
            <p:ph idx="13"/>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a:p>
            <a:endParaRPr lang="en-SG" sz="2400" dirty="0"/>
          </a:p>
        </p:txBody>
      </p:sp>
    </p:spTree>
    <p:extLst>
      <p:ext uri="{BB962C8B-B14F-4D97-AF65-F5344CB8AC3E}">
        <p14:creationId xmlns:p14="http://schemas.microsoft.com/office/powerpoint/2010/main" val="316559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4"/>
            <a:ext cx="5330780" cy="4464043"/>
          </a:xfrm>
          <a:noFill/>
        </p:spPr>
        <p:txBody>
          <a:bodyPr wrap="square"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Drag two or more measures into either the worksheet’s columns or rows. </a:t>
            </a: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Measure Values and Measure Names will then be created automatically.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Names and Measure Values can be used to express various measures in a data set or multiple measures on a single axis.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Values contains the data while Measure Names is used to separate the bars used on the marks </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Side-by-side (i.e., grouped) bar chart</a:t>
            </a:r>
          </a:p>
        </p:txBody>
      </p:sp>
      <p:pic>
        <p:nvPicPr>
          <p:cNvPr id="8" name="Picture 7">
            <a:extLst>
              <a:ext uri="{FF2B5EF4-FFF2-40B4-BE49-F238E27FC236}">
                <a16:creationId xmlns:a16="http://schemas.microsoft.com/office/drawing/2014/main" id="{5A009B54-7602-4921-8C9B-5D665A1C4CFE}"/>
              </a:ext>
            </a:extLst>
          </p:cNvPr>
          <p:cNvPicPr>
            <a:picLocks noChangeAspect="1"/>
          </p:cNvPicPr>
          <p:nvPr/>
        </p:nvPicPr>
        <p:blipFill>
          <a:blip r:embed="rId2"/>
          <a:stretch>
            <a:fillRect/>
          </a:stretch>
        </p:blipFill>
        <p:spPr>
          <a:xfrm>
            <a:off x="6074556" y="1399992"/>
            <a:ext cx="5878483" cy="4058016"/>
          </a:xfrm>
          <a:prstGeom prst="rect">
            <a:avLst/>
          </a:prstGeom>
        </p:spPr>
      </p:pic>
    </p:spTree>
    <p:extLst>
      <p:ext uri="{BB962C8B-B14F-4D97-AF65-F5344CB8AC3E}">
        <p14:creationId xmlns:p14="http://schemas.microsoft.com/office/powerpoint/2010/main" val="164608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936313"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Pie Chart should be used to get a general sense of magnitude, but not for precise comparisons.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 pie chart is limited by its area meaning that if you have many categories, you have many slivers and its hard to compare. </a:t>
            </a: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Pie chart</a:t>
            </a:r>
          </a:p>
        </p:txBody>
      </p:sp>
      <p:pic>
        <p:nvPicPr>
          <p:cNvPr id="9" name="Picture 8">
            <a:extLst>
              <a:ext uri="{FF2B5EF4-FFF2-40B4-BE49-F238E27FC236}">
                <a16:creationId xmlns:a16="http://schemas.microsoft.com/office/drawing/2014/main" id="{81FDBCFA-651E-48CE-A6A0-9C1E55B89A36}"/>
              </a:ext>
            </a:extLst>
          </p:cNvPr>
          <p:cNvPicPr>
            <a:picLocks noChangeAspect="1"/>
          </p:cNvPicPr>
          <p:nvPr/>
        </p:nvPicPr>
        <p:blipFill>
          <a:blip r:embed="rId2"/>
          <a:stretch>
            <a:fillRect/>
          </a:stretch>
        </p:blipFill>
        <p:spPr>
          <a:xfrm>
            <a:off x="4379715" y="1387148"/>
            <a:ext cx="7683500" cy="4191000"/>
          </a:xfrm>
          <a:prstGeom prst="rect">
            <a:avLst/>
          </a:prstGeom>
        </p:spPr>
      </p:pic>
    </p:spTree>
    <p:extLst>
      <p:ext uri="{BB962C8B-B14F-4D97-AF65-F5344CB8AC3E}">
        <p14:creationId xmlns:p14="http://schemas.microsoft.com/office/powerpoint/2010/main" val="318522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809287"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Area Fill chart plots values as bands, thus it is easy to misinterpret the top band as being the largest value in a data set. </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The Area Fill Chart is best used to plot a single dimension to avoid such misinterpretation.</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Area chart</a:t>
            </a:r>
          </a:p>
        </p:txBody>
      </p:sp>
      <p:pic>
        <p:nvPicPr>
          <p:cNvPr id="7" name="Content Placeholder 6" descr="A screenshot of a cell phone&#10;&#10;Description automatically generated">
            <a:extLst>
              <a:ext uri="{FF2B5EF4-FFF2-40B4-BE49-F238E27FC236}">
                <a16:creationId xmlns:a16="http://schemas.microsoft.com/office/drawing/2014/main" id="{B67A3251-57D0-460B-905C-4C8B5FEA9783}"/>
              </a:ext>
            </a:extLst>
          </p:cNvPr>
          <p:cNvPicPr>
            <a:picLocks noChangeAspect="1"/>
          </p:cNvPicPr>
          <p:nvPr/>
        </p:nvPicPr>
        <p:blipFill>
          <a:blip r:embed="rId2"/>
          <a:stretch>
            <a:fillRect/>
          </a:stretch>
        </p:blipFill>
        <p:spPr>
          <a:xfrm>
            <a:off x="4704259" y="1415830"/>
            <a:ext cx="7386222" cy="41623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877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2001830"/>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Heat Maps use colours and sizes to compare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Heat maps</a:t>
            </a:r>
          </a:p>
        </p:txBody>
      </p:sp>
      <p:pic>
        <p:nvPicPr>
          <p:cNvPr id="8" name="Picture 7">
            <a:extLst>
              <a:ext uri="{FF2B5EF4-FFF2-40B4-BE49-F238E27FC236}">
                <a16:creationId xmlns:a16="http://schemas.microsoft.com/office/drawing/2014/main" id="{233AC172-325F-4E38-BE96-76E18D52E614}"/>
              </a:ext>
            </a:extLst>
          </p:cNvPr>
          <p:cNvPicPr>
            <a:picLocks noChangeAspect="1"/>
          </p:cNvPicPr>
          <p:nvPr/>
        </p:nvPicPr>
        <p:blipFill>
          <a:blip r:embed="rId2"/>
          <a:stretch>
            <a:fillRect/>
          </a:stretch>
        </p:blipFill>
        <p:spPr>
          <a:xfrm>
            <a:off x="4343388" y="1279852"/>
            <a:ext cx="7461174" cy="3609019"/>
          </a:xfrm>
          <a:prstGeom prst="rect">
            <a:avLst/>
          </a:prstGeom>
          <a:noFill/>
        </p:spPr>
      </p:pic>
    </p:spTree>
    <p:extLst>
      <p:ext uri="{BB962C8B-B14F-4D97-AF65-F5344CB8AC3E}">
        <p14:creationId xmlns:p14="http://schemas.microsoft.com/office/powerpoint/2010/main" val="3532053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3232936"/>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Tree maps effectively display larger dimension sets using colours and sizes to display one or more dimensions, and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Tree maps</a:t>
            </a:r>
          </a:p>
        </p:txBody>
      </p:sp>
      <p:pic>
        <p:nvPicPr>
          <p:cNvPr id="7" name="Picture 6">
            <a:extLst>
              <a:ext uri="{FF2B5EF4-FFF2-40B4-BE49-F238E27FC236}">
                <a16:creationId xmlns:a16="http://schemas.microsoft.com/office/drawing/2014/main" id="{83A21DDB-09B3-40E4-90B9-63E16283D42F}"/>
              </a:ext>
            </a:extLst>
          </p:cNvPr>
          <p:cNvPicPr>
            <a:picLocks noChangeAspect="1"/>
          </p:cNvPicPr>
          <p:nvPr/>
        </p:nvPicPr>
        <p:blipFill>
          <a:blip r:embed="rId2"/>
          <a:stretch>
            <a:fillRect/>
          </a:stretch>
        </p:blipFill>
        <p:spPr>
          <a:xfrm>
            <a:off x="4049465" y="1279852"/>
            <a:ext cx="6235271" cy="4846948"/>
          </a:xfrm>
          <a:prstGeom prst="rect">
            <a:avLst/>
          </a:prstGeom>
        </p:spPr>
      </p:pic>
    </p:spTree>
    <p:extLst>
      <p:ext uri="{BB962C8B-B14F-4D97-AF65-F5344CB8AC3E}">
        <p14:creationId xmlns:p14="http://schemas.microsoft.com/office/powerpoint/2010/main" val="605967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416302"/>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b="1" dirty="0">
                <a:latin typeface="Roboto Light" panose="02000000000000000000" pitchFamily="2" charset="0"/>
                <a:ea typeface="Roboto Light" panose="02000000000000000000" pitchFamily="2" charset="0"/>
              </a:rPr>
              <a:t>line chart</a:t>
            </a:r>
            <a:r>
              <a:rPr lang="en-GB" sz="18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Bar, stacked bar charts, and scatterplots can also be used to display time series data</a:t>
            </a: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Discrete (bucketed) time series data</a:t>
            </a:r>
          </a:p>
        </p:txBody>
      </p:sp>
      <p:sp>
        <p:nvSpPr>
          <p:cNvPr id="8" name="Rectangle 7">
            <a:extLst>
              <a:ext uri="{FF2B5EF4-FFF2-40B4-BE49-F238E27FC236}">
                <a16:creationId xmlns:a16="http://schemas.microsoft.com/office/drawing/2014/main" id="{D5BC822B-5882-4717-8865-EA9F28EF2A68}"/>
              </a:ext>
            </a:extLst>
          </p:cNvPr>
          <p:cNvSpPr/>
          <p:nvPr/>
        </p:nvSpPr>
        <p:spPr>
          <a:xfrm>
            <a:off x="1112390" y="4613752"/>
            <a:ext cx="8992300" cy="14520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The power of “Time Series Analysis” lies in looking for trends in temporal data and forecasting i.e., based on what I see in the past, can I predict the future? Is this pattern seasonal/cyclical? </a:t>
            </a:r>
          </a:p>
          <a:p>
            <a:pPr algn="ctr"/>
            <a:endParaRPr lang="en-US" sz="1867" dirty="0">
              <a:solidFill>
                <a:srgbClr val="01385B"/>
              </a:solidFill>
            </a:endParaRPr>
          </a:p>
          <a:p>
            <a:pPr algn="ctr"/>
            <a:r>
              <a:rPr lang="en-US" sz="1867" dirty="0">
                <a:solidFill>
                  <a:srgbClr val="01385B"/>
                </a:solidFill>
              </a:rPr>
              <a:t>A whole picture view is more important than the individual data points</a:t>
            </a:r>
          </a:p>
        </p:txBody>
      </p:sp>
    </p:spTree>
    <p:extLst>
      <p:ext uri="{BB962C8B-B14F-4D97-AF65-F5344CB8AC3E}">
        <p14:creationId xmlns:p14="http://schemas.microsoft.com/office/powerpoint/2010/main" val="1280065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46</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65560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6)</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Simple report</a:t>
            </a:r>
          </a:p>
          <a:p>
            <a:pPr marL="914377" lvl="1" indent="-457189">
              <a:buFont typeface="Arial" panose="020B0604020202020204" pitchFamily="34" charset="0"/>
              <a:buChar char="•"/>
            </a:pPr>
            <a:r>
              <a:rPr lang="en-SG" sz="1800" dirty="0">
                <a:latin typeface="Roboto Light"/>
              </a:rPr>
              <a:t>Two measures report</a:t>
            </a:r>
          </a:p>
          <a:p>
            <a:pPr marL="914377" lvl="1" indent="-457189">
              <a:buFont typeface="Arial" panose="020B0604020202020204" pitchFamily="34" charset="0"/>
              <a:buChar char="•"/>
            </a:pPr>
            <a:r>
              <a:rPr lang="en-SG" sz="1800" dirty="0">
                <a:latin typeface="Roboto Light"/>
              </a:rPr>
              <a:t>Pie chart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47</a:t>
            </a:fld>
            <a:endParaRPr lang="en-US"/>
          </a:p>
        </p:txBody>
      </p:sp>
      <p:pic>
        <p:nvPicPr>
          <p:cNvPr id="7" name="Picture 6">
            <a:extLst>
              <a:ext uri="{FF2B5EF4-FFF2-40B4-BE49-F238E27FC236}">
                <a16:creationId xmlns:a16="http://schemas.microsoft.com/office/drawing/2014/main" id="{F21A87B2-057B-480B-86DC-CB270B5262BB}"/>
              </a:ext>
            </a:extLst>
          </p:cNvPr>
          <p:cNvPicPr>
            <a:picLocks noChangeAspect="1"/>
          </p:cNvPicPr>
          <p:nvPr/>
        </p:nvPicPr>
        <p:blipFill>
          <a:blip r:embed="rId2"/>
          <a:stretch>
            <a:fillRect/>
          </a:stretch>
        </p:blipFill>
        <p:spPr>
          <a:xfrm>
            <a:off x="7642440" y="1178993"/>
            <a:ext cx="4155327" cy="2644299"/>
          </a:xfrm>
          <a:prstGeom prst="rect">
            <a:avLst/>
          </a:prstGeom>
        </p:spPr>
      </p:pic>
      <p:pic>
        <p:nvPicPr>
          <p:cNvPr id="8" name="Picture 7">
            <a:extLst>
              <a:ext uri="{FF2B5EF4-FFF2-40B4-BE49-F238E27FC236}">
                <a16:creationId xmlns:a16="http://schemas.microsoft.com/office/drawing/2014/main" id="{A500F260-632B-43A2-99B4-BE964782D840}"/>
              </a:ext>
            </a:extLst>
          </p:cNvPr>
          <p:cNvPicPr>
            <a:picLocks noChangeAspect="1"/>
          </p:cNvPicPr>
          <p:nvPr/>
        </p:nvPicPr>
        <p:blipFill>
          <a:blip r:embed="rId3"/>
          <a:stretch>
            <a:fillRect/>
          </a:stretch>
        </p:blipFill>
        <p:spPr>
          <a:xfrm>
            <a:off x="3316925" y="1500724"/>
            <a:ext cx="3011801" cy="2290327"/>
          </a:xfrm>
          <a:prstGeom prst="rect">
            <a:avLst/>
          </a:prstGeom>
        </p:spPr>
      </p:pic>
      <p:pic>
        <p:nvPicPr>
          <p:cNvPr id="9" name="Picture 8">
            <a:extLst>
              <a:ext uri="{FF2B5EF4-FFF2-40B4-BE49-F238E27FC236}">
                <a16:creationId xmlns:a16="http://schemas.microsoft.com/office/drawing/2014/main" id="{E061DB2C-0ECE-40E3-AAC7-2BEBE252BB89}"/>
              </a:ext>
            </a:extLst>
          </p:cNvPr>
          <p:cNvPicPr>
            <a:picLocks noChangeAspect="1"/>
          </p:cNvPicPr>
          <p:nvPr/>
        </p:nvPicPr>
        <p:blipFill>
          <a:blip r:embed="rId4"/>
          <a:stretch>
            <a:fillRect/>
          </a:stretch>
        </p:blipFill>
        <p:spPr>
          <a:xfrm>
            <a:off x="4822824" y="3791051"/>
            <a:ext cx="3976868" cy="3009019"/>
          </a:xfrm>
          <a:prstGeom prst="rect">
            <a:avLst/>
          </a:prstGeom>
        </p:spPr>
      </p:pic>
      <p:sp>
        <p:nvSpPr>
          <p:cNvPr id="10" name="TextBox 9">
            <a:extLst>
              <a:ext uri="{FF2B5EF4-FFF2-40B4-BE49-F238E27FC236}">
                <a16:creationId xmlns:a16="http://schemas.microsoft.com/office/drawing/2014/main" id="{9DEC7490-7B0A-4BD2-A5B8-ABDC18CCE0AF}"/>
              </a:ext>
            </a:extLst>
          </p:cNvPr>
          <p:cNvSpPr txBox="1"/>
          <p:nvPr/>
        </p:nvSpPr>
        <p:spPr>
          <a:xfrm>
            <a:off x="5496538" y="2860566"/>
            <a:ext cx="1795304" cy="369332"/>
          </a:xfrm>
          <a:prstGeom prst="rect">
            <a:avLst/>
          </a:prstGeom>
          <a:noFill/>
        </p:spPr>
        <p:txBody>
          <a:bodyPr wrap="square" rtlCol="0">
            <a:spAutoFit/>
          </a:bodyPr>
          <a:lstStyle/>
          <a:p>
            <a:r>
              <a:rPr lang="en-SG" dirty="0"/>
              <a:t>Simple Report</a:t>
            </a:r>
          </a:p>
        </p:txBody>
      </p:sp>
      <p:sp>
        <p:nvSpPr>
          <p:cNvPr id="11" name="TextBox 10">
            <a:extLst>
              <a:ext uri="{FF2B5EF4-FFF2-40B4-BE49-F238E27FC236}">
                <a16:creationId xmlns:a16="http://schemas.microsoft.com/office/drawing/2014/main" id="{1AF748EE-B225-4F98-B75F-C95396194F9F}"/>
              </a:ext>
            </a:extLst>
          </p:cNvPr>
          <p:cNvSpPr txBox="1"/>
          <p:nvPr/>
        </p:nvSpPr>
        <p:spPr>
          <a:xfrm>
            <a:off x="9871535" y="2860566"/>
            <a:ext cx="1795304" cy="369332"/>
          </a:xfrm>
          <a:prstGeom prst="rect">
            <a:avLst/>
          </a:prstGeom>
          <a:noFill/>
        </p:spPr>
        <p:txBody>
          <a:bodyPr wrap="square" rtlCol="0">
            <a:spAutoFit/>
          </a:bodyPr>
          <a:lstStyle/>
          <a:p>
            <a:r>
              <a:rPr lang="en-SG" dirty="0"/>
              <a:t>Pie Chart</a:t>
            </a:r>
          </a:p>
        </p:txBody>
      </p:sp>
      <p:sp>
        <p:nvSpPr>
          <p:cNvPr id="12" name="TextBox 11">
            <a:extLst>
              <a:ext uri="{FF2B5EF4-FFF2-40B4-BE49-F238E27FC236}">
                <a16:creationId xmlns:a16="http://schemas.microsoft.com/office/drawing/2014/main" id="{BDCFB856-6CF7-43DA-AD60-42ECA2B7EB11}"/>
              </a:ext>
            </a:extLst>
          </p:cNvPr>
          <p:cNvSpPr txBox="1"/>
          <p:nvPr/>
        </p:nvSpPr>
        <p:spPr>
          <a:xfrm>
            <a:off x="6096000" y="6218443"/>
            <a:ext cx="2296562" cy="369332"/>
          </a:xfrm>
          <a:prstGeom prst="rect">
            <a:avLst/>
          </a:prstGeom>
          <a:noFill/>
        </p:spPr>
        <p:txBody>
          <a:bodyPr wrap="square" rtlCol="0">
            <a:spAutoFit/>
          </a:bodyPr>
          <a:lstStyle/>
          <a:p>
            <a:r>
              <a:rPr lang="en-SG" dirty="0"/>
              <a:t>Two-Measures Report</a:t>
            </a:r>
          </a:p>
        </p:txBody>
      </p:sp>
    </p:spTree>
    <p:extLst>
      <p:ext uri="{BB962C8B-B14F-4D97-AF65-F5344CB8AC3E}">
        <p14:creationId xmlns:p14="http://schemas.microsoft.com/office/powerpoint/2010/main" val="257944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7)</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Bar chart with reference line</a:t>
            </a:r>
          </a:p>
          <a:p>
            <a:pPr marL="914377" lvl="1" indent="-457189">
              <a:buFont typeface="Arial" panose="020B0604020202020204" pitchFamily="34" charset="0"/>
              <a:buChar char="•"/>
            </a:pPr>
            <a:r>
              <a:rPr lang="en-SG" sz="1800" dirty="0">
                <a:latin typeface="Roboto Light"/>
              </a:rPr>
              <a:t>Stacked bar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48</a:t>
            </a:fld>
            <a:endParaRPr lang="en-US"/>
          </a:p>
        </p:txBody>
      </p:sp>
      <p:pic>
        <p:nvPicPr>
          <p:cNvPr id="13" name="Picture 12">
            <a:extLst>
              <a:ext uri="{FF2B5EF4-FFF2-40B4-BE49-F238E27FC236}">
                <a16:creationId xmlns:a16="http://schemas.microsoft.com/office/drawing/2014/main" id="{0C2CEA2C-4BC5-4C0D-9A7C-8E1D92040DC8}"/>
              </a:ext>
            </a:extLst>
          </p:cNvPr>
          <p:cNvPicPr>
            <a:picLocks noChangeAspect="1"/>
          </p:cNvPicPr>
          <p:nvPr/>
        </p:nvPicPr>
        <p:blipFill>
          <a:blip r:embed="rId2"/>
          <a:stretch>
            <a:fillRect/>
          </a:stretch>
        </p:blipFill>
        <p:spPr>
          <a:xfrm>
            <a:off x="9281493" y="1812058"/>
            <a:ext cx="2715144" cy="3752672"/>
          </a:xfrm>
          <a:prstGeom prst="rect">
            <a:avLst/>
          </a:prstGeom>
        </p:spPr>
      </p:pic>
      <p:sp>
        <p:nvSpPr>
          <p:cNvPr id="14" name="TextBox 13">
            <a:extLst>
              <a:ext uri="{FF2B5EF4-FFF2-40B4-BE49-F238E27FC236}">
                <a16:creationId xmlns:a16="http://schemas.microsoft.com/office/drawing/2014/main" id="{A78DEF85-7D85-4DBB-99B3-77913BF0DE65}"/>
              </a:ext>
            </a:extLst>
          </p:cNvPr>
          <p:cNvSpPr txBox="1"/>
          <p:nvPr/>
        </p:nvSpPr>
        <p:spPr>
          <a:xfrm>
            <a:off x="9281493" y="5193531"/>
            <a:ext cx="2279782" cy="369332"/>
          </a:xfrm>
          <a:prstGeom prst="rect">
            <a:avLst/>
          </a:prstGeom>
          <a:noFill/>
        </p:spPr>
        <p:txBody>
          <a:bodyPr wrap="square" rtlCol="0">
            <a:spAutoFit/>
          </a:bodyPr>
          <a:lstStyle/>
          <a:p>
            <a:r>
              <a:rPr lang="en-SG" dirty="0"/>
              <a:t>Stacked Bar Chart</a:t>
            </a:r>
          </a:p>
        </p:txBody>
      </p:sp>
      <p:pic>
        <p:nvPicPr>
          <p:cNvPr id="15" name="Picture 14">
            <a:extLst>
              <a:ext uri="{FF2B5EF4-FFF2-40B4-BE49-F238E27FC236}">
                <a16:creationId xmlns:a16="http://schemas.microsoft.com/office/drawing/2014/main" id="{E32E4209-A78B-4FFF-9E43-565845156CAB}"/>
              </a:ext>
            </a:extLst>
          </p:cNvPr>
          <p:cNvPicPr>
            <a:picLocks noChangeAspect="1"/>
          </p:cNvPicPr>
          <p:nvPr/>
        </p:nvPicPr>
        <p:blipFill>
          <a:blip r:embed="rId3"/>
          <a:stretch>
            <a:fillRect/>
          </a:stretch>
        </p:blipFill>
        <p:spPr>
          <a:xfrm>
            <a:off x="3112002" y="2331660"/>
            <a:ext cx="6068211" cy="3159547"/>
          </a:xfrm>
          <a:prstGeom prst="rect">
            <a:avLst/>
          </a:prstGeom>
        </p:spPr>
      </p:pic>
      <p:sp>
        <p:nvSpPr>
          <p:cNvPr id="16" name="TextBox 15">
            <a:extLst>
              <a:ext uri="{FF2B5EF4-FFF2-40B4-BE49-F238E27FC236}">
                <a16:creationId xmlns:a16="http://schemas.microsoft.com/office/drawing/2014/main" id="{2FCD0494-18A2-4E3C-873F-F87504E81D80}"/>
              </a:ext>
            </a:extLst>
          </p:cNvPr>
          <p:cNvSpPr txBox="1"/>
          <p:nvPr/>
        </p:nvSpPr>
        <p:spPr>
          <a:xfrm>
            <a:off x="3623703" y="4602622"/>
            <a:ext cx="1795304" cy="646331"/>
          </a:xfrm>
          <a:prstGeom prst="rect">
            <a:avLst/>
          </a:prstGeom>
          <a:noFill/>
        </p:spPr>
        <p:txBody>
          <a:bodyPr wrap="square" rtlCol="0">
            <a:spAutoFit/>
          </a:bodyPr>
          <a:lstStyle/>
          <a:p>
            <a:r>
              <a:rPr lang="en-SG" dirty="0"/>
              <a:t>Bar Chart with reference line</a:t>
            </a:r>
          </a:p>
        </p:txBody>
      </p:sp>
    </p:spTree>
    <p:extLst>
      <p:ext uri="{BB962C8B-B14F-4D97-AF65-F5344CB8AC3E}">
        <p14:creationId xmlns:p14="http://schemas.microsoft.com/office/powerpoint/2010/main" val="2433985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8)</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Line chart with trend line</a:t>
            </a:r>
          </a:p>
          <a:p>
            <a:pPr marL="914377" lvl="1" indent="-457189">
              <a:buFont typeface="Arial" panose="020B0604020202020204" pitchFamily="34" charset="0"/>
              <a:buChar char="•"/>
            </a:pPr>
            <a:r>
              <a:rPr lang="en-SG" sz="1800" dirty="0">
                <a:latin typeface="Roboto Light"/>
              </a:rPr>
              <a:t>Line chart with 2 axis</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49</a:t>
            </a:fld>
            <a:endParaRPr lang="en-US"/>
          </a:p>
        </p:txBody>
      </p:sp>
      <p:pic>
        <p:nvPicPr>
          <p:cNvPr id="9" name="Picture 8">
            <a:extLst>
              <a:ext uri="{FF2B5EF4-FFF2-40B4-BE49-F238E27FC236}">
                <a16:creationId xmlns:a16="http://schemas.microsoft.com/office/drawing/2014/main" id="{56516682-1D71-47CE-99AF-761A224682EA}"/>
              </a:ext>
            </a:extLst>
          </p:cNvPr>
          <p:cNvPicPr>
            <a:picLocks noChangeAspect="1"/>
          </p:cNvPicPr>
          <p:nvPr/>
        </p:nvPicPr>
        <p:blipFill>
          <a:blip r:embed="rId2"/>
          <a:stretch>
            <a:fillRect/>
          </a:stretch>
        </p:blipFill>
        <p:spPr>
          <a:xfrm>
            <a:off x="3341120" y="1131078"/>
            <a:ext cx="6629400" cy="3476631"/>
          </a:xfrm>
          <a:prstGeom prst="rect">
            <a:avLst/>
          </a:prstGeom>
        </p:spPr>
      </p:pic>
      <p:sp>
        <p:nvSpPr>
          <p:cNvPr id="10" name="TextBox 9">
            <a:extLst>
              <a:ext uri="{FF2B5EF4-FFF2-40B4-BE49-F238E27FC236}">
                <a16:creationId xmlns:a16="http://schemas.microsoft.com/office/drawing/2014/main" id="{F13E4F1C-05AD-43D2-B644-EE662B823462}"/>
              </a:ext>
            </a:extLst>
          </p:cNvPr>
          <p:cNvSpPr txBox="1"/>
          <p:nvPr/>
        </p:nvSpPr>
        <p:spPr>
          <a:xfrm>
            <a:off x="4422918" y="1675304"/>
            <a:ext cx="2665945" cy="369332"/>
          </a:xfrm>
          <a:prstGeom prst="rect">
            <a:avLst/>
          </a:prstGeom>
          <a:noFill/>
        </p:spPr>
        <p:txBody>
          <a:bodyPr wrap="square" rtlCol="0">
            <a:spAutoFit/>
          </a:bodyPr>
          <a:lstStyle/>
          <a:p>
            <a:r>
              <a:rPr lang="en-SG" dirty="0"/>
              <a:t>Line Chart with trend line</a:t>
            </a:r>
          </a:p>
        </p:txBody>
      </p:sp>
      <p:pic>
        <p:nvPicPr>
          <p:cNvPr id="11" name="Picture 10">
            <a:extLst>
              <a:ext uri="{FF2B5EF4-FFF2-40B4-BE49-F238E27FC236}">
                <a16:creationId xmlns:a16="http://schemas.microsoft.com/office/drawing/2014/main" id="{A3DA5B06-01D3-4F3F-98D1-7B0E512BBA1A}"/>
              </a:ext>
            </a:extLst>
          </p:cNvPr>
          <p:cNvPicPr>
            <a:picLocks noChangeAspect="1"/>
          </p:cNvPicPr>
          <p:nvPr/>
        </p:nvPicPr>
        <p:blipFill>
          <a:blip r:embed="rId3"/>
          <a:stretch>
            <a:fillRect/>
          </a:stretch>
        </p:blipFill>
        <p:spPr>
          <a:xfrm>
            <a:off x="5922777" y="3478185"/>
            <a:ext cx="5904123" cy="3127379"/>
          </a:xfrm>
          <a:prstGeom prst="rect">
            <a:avLst/>
          </a:prstGeom>
        </p:spPr>
      </p:pic>
      <p:sp>
        <p:nvSpPr>
          <p:cNvPr id="12" name="TextBox 11">
            <a:extLst>
              <a:ext uri="{FF2B5EF4-FFF2-40B4-BE49-F238E27FC236}">
                <a16:creationId xmlns:a16="http://schemas.microsoft.com/office/drawing/2014/main" id="{88CAB588-3ED9-4162-B79D-8A5BEA9F346E}"/>
              </a:ext>
            </a:extLst>
          </p:cNvPr>
          <p:cNvSpPr txBox="1"/>
          <p:nvPr/>
        </p:nvSpPr>
        <p:spPr>
          <a:xfrm>
            <a:off x="8256760" y="5711654"/>
            <a:ext cx="2509320" cy="369332"/>
          </a:xfrm>
          <a:prstGeom prst="rect">
            <a:avLst/>
          </a:prstGeom>
          <a:noFill/>
        </p:spPr>
        <p:txBody>
          <a:bodyPr wrap="square" rtlCol="0">
            <a:spAutoFit/>
          </a:bodyPr>
          <a:lstStyle/>
          <a:p>
            <a:r>
              <a:rPr lang="en-SG" dirty="0"/>
              <a:t>Line Chart with 2 Y-axis</a:t>
            </a:r>
          </a:p>
        </p:txBody>
      </p:sp>
    </p:spTree>
    <p:extLst>
      <p:ext uri="{BB962C8B-B14F-4D97-AF65-F5344CB8AC3E}">
        <p14:creationId xmlns:p14="http://schemas.microsoft.com/office/powerpoint/2010/main" val="1475466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9)</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Area chart</a:t>
            </a:r>
          </a:p>
          <a:p>
            <a:pPr marL="914377" lvl="1" indent="-457189">
              <a:buFont typeface="Arial" panose="020B0604020202020204" pitchFamily="34" charset="0"/>
              <a:buChar char="•"/>
            </a:pPr>
            <a:r>
              <a:rPr lang="en-SG" sz="1800" dirty="0">
                <a:latin typeface="Roboto Light"/>
              </a:rPr>
              <a:t>Bullet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50</a:t>
            </a:fld>
            <a:endParaRPr lang="en-US"/>
          </a:p>
        </p:txBody>
      </p:sp>
      <p:pic>
        <p:nvPicPr>
          <p:cNvPr id="13" name="Picture 12">
            <a:extLst>
              <a:ext uri="{FF2B5EF4-FFF2-40B4-BE49-F238E27FC236}">
                <a16:creationId xmlns:a16="http://schemas.microsoft.com/office/drawing/2014/main" id="{3E238976-6D6F-45E5-8F0F-3619E6D31AD5}"/>
              </a:ext>
            </a:extLst>
          </p:cNvPr>
          <p:cNvPicPr>
            <a:picLocks noChangeAspect="1"/>
          </p:cNvPicPr>
          <p:nvPr/>
        </p:nvPicPr>
        <p:blipFill>
          <a:blip r:embed="rId2"/>
          <a:stretch>
            <a:fillRect/>
          </a:stretch>
        </p:blipFill>
        <p:spPr>
          <a:xfrm>
            <a:off x="4496963" y="1223701"/>
            <a:ext cx="4114800" cy="3513015"/>
          </a:xfrm>
          <a:prstGeom prst="rect">
            <a:avLst/>
          </a:prstGeom>
        </p:spPr>
      </p:pic>
      <p:pic>
        <p:nvPicPr>
          <p:cNvPr id="14" name="Picture 13">
            <a:extLst>
              <a:ext uri="{FF2B5EF4-FFF2-40B4-BE49-F238E27FC236}">
                <a16:creationId xmlns:a16="http://schemas.microsoft.com/office/drawing/2014/main" id="{819BDBFB-820A-4FF6-96CE-B199AF05702A}"/>
              </a:ext>
            </a:extLst>
          </p:cNvPr>
          <p:cNvPicPr>
            <a:picLocks noChangeAspect="1"/>
          </p:cNvPicPr>
          <p:nvPr/>
        </p:nvPicPr>
        <p:blipFill>
          <a:blip r:embed="rId3"/>
          <a:stretch>
            <a:fillRect/>
          </a:stretch>
        </p:blipFill>
        <p:spPr>
          <a:xfrm>
            <a:off x="1296187" y="4736716"/>
            <a:ext cx="8928079" cy="2033647"/>
          </a:xfrm>
          <a:prstGeom prst="rect">
            <a:avLst/>
          </a:prstGeom>
        </p:spPr>
      </p:pic>
      <p:sp>
        <p:nvSpPr>
          <p:cNvPr id="15" name="TextBox 14">
            <a:extLst>
              <a:ext uri="{FF2B5EF4-FFF2-40B4-BE49-F238E27FC236}">
                <a16:creationId xmlns:a16="http://schemas.microsoft.com/office/drawing/2014/main" id="{1AFCCE96-1430-4A9B-9970-002AC217FE1D}"/>
              </a:ext>
            </a:extLst>
          </p:cNvPr>
          <p:cNvSpPr txBox="1"/>
          <p:nvPr/>
        </p:nvSpPr>
        <p:spPr>
          <a:xfrm>
            <a:off x="6310373" y="866072"/>
            <a:ext cx="1795304" cy="369332"/>
          </a:xfrm>
          <a:prstGeom prst="rect">
            <a:avLst/>
          </a:prstGeom>
          <a:noFill/>
        </p:spPr>
        <p:txBody>
          <a:bodyPr wrap="square" rtlCol="0">
            <a:spAutoFit/>
          </a:bodyPr>
          <a:lstStyle/>
          <a:p>
            <a:r>
              <a:rPr lang="en-SG" dirty="0"/>
              <a:t>Area Chart</a:t>
            </a:r>
          </a:p>
        </p:txBody>
      </p:sp>
      <p:sp>
        <p:nvSpPr>
          <p:cNvPr id="16" name="TextBox 15">
            <a:extLst>
              <a:ext uri="{FF2B5EF4-FFF2-40B4-BE49-F238E27FC236}">
                <a16:creationId xmlns:a16="http://schemas.microsoft.com/office/drawing/2014/main" id="{928D3440-FB87-4BC5-81A6-5912D9ECEF7F}"/>
              </a:ext>
            </a:extLst>
          </p:cNvPr>
          <p:cNvSpPr txBox="1"/>
          <p:nvPr/>
        </p:nvSpPr>
        <p:spPr>
          <a:xfrm>
            <a:off x="6310373" y="6024663"/>
            <a:ext cx="1795304" cy="369332"/>
          </a:xfrm>
          <a:prstGeom prst="rect">
            <a:avLst/>
          </a:prstGeom>
          <a:noFill/>
        </p:spPr>
        <p:txBody>
          <a:bodyPr wrap="square" rtlCol="0">
            <a:spAutoFit/>
          </a:bodyPr>
          <a:lstStyle/>
          <a:p>
            <a:r>
              <a:rPr lang="en-SG" dirty="0"/>
              <a:t>Bullet Chart</a:t>
            </a:r>
          </a:p>
        </p:txBody>
      </p:sp>
    </p:spTree>
    <p:extLst>
      <p:ext uri="{BB962C8B-B14F-4D97-AF65-F5344CB8AC3E}">
        <p14:creationId xmlns:p14="http://schemas.microsoft.com/office/powerpoint/2010/main" val="3428469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10)</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Gantt chart</a:t>
            </a:r>
          </a:p>
          <a:p>
            <a:pPr marL="914377" lvl="1" indent="-457189">
              <a:buFont typeface="Arial" panose="020B0604020202020204" pitchFamily="34" charset="0"/>
              <a:buChar char="•"/>
            </a:pPr>
            <a:r>
              <a:rPr lang="en-SG" sz="1800" dirty="0">
                <a:latin typeface="Roboto Light"/>
              </a:rPr>
              <a:t>Heat  Map</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51</a:t>
            </a:fld>
            <a:endParaRPr lang="en-US"/>
          </a:p>
        </p:txBody>
      </p:sp>
      <p:pic>
        <p:nvPicPr>
          <p:cNvPr id="5" name="Picture 4">
            <a:extLst>
              <a:ext uri="{FF2B5EF4-FFF2-40B4-BE49-F238E27FC236}">
                <a16:creationId xmlns:a16="http://schemas.microsoft.com/office/drawing/2014/main" id="{EF9B9A80-BEDF-4EEA-BE61-7EF6155EE23B}"/>
              </a:ext>
            </a:extLst>
          </p:cNvPr>
          <p:cNvPicPr>
            <a:picLocks noChangeAspect="1"/>
          </p:cNvPicPr>
          <p:nvPr/>
        </p:nvPicPr>
        <p:blipFill>
          <a:blip r:embed="rId2"/>
          <a:stretch>
            <a:fillRect/>
          </a:stretch>
        </p:blipFill>
        <p:spPr>
          <a:xfrm>
            <a:off x="3206460" y="1366793"/>
            <a:ext cx="8875367" cy="2733675"/>
          </a:xfrm>
          <a:prstGeom prst="rect">
            <a:avLst/>
          </a:prstGeom>
        </p:spPr>
      </p:pic>
      <p:pic>
        <p:nvPicPr>
          <p:cNvPr id="6" name="Picture 5">
            <a:extLst>
              <a:ext uri="{FF2B5EF4-FFF2-40B4-BE49-F238E27FC236}">
                <a16:creationId xmlns:a16="http://schemas.microsoft.com/office/drawing/2014/main" id="{5A0CB9D6-F3EA-4C81-981C-2525316F1373}"/>
              </a:ext>
            </a:extLst>
          </p:cNvPr>
          <p:cNvPicPr>
            <a:picLocks noChangeAspect="1"/>
          </p:cNvPicPr>
          <p:nvPr/>
        </p:nvPicPr>
        <p:blipFill>
          <a:blip r:embed="rId3"/>
          <a:stretch>
            <a:fillRect/>
          </a:stretch>
        </p:blipFill>
        <p:spPr>
          <a:xfrm>
            <a:off x="3529342" y="3940293"/>
            <a:ext cx="4419600" cy="2816956"/>
          </a:xfrm>
          <a:prstGeom prst="rect">
            <a:avLst/>
          </a:prstGeom>
        </p:spPr>
      </p:pic>
      <p:sp>
        <p:nvSpPr>
          <p:cNvPr id="7" name="TextBox 6">
            <a:extLst>
              <a:ext uri="{FF2B5EF4-FFF2-40B4-BE49-F238E27FC236}">
                <a16:creationId xmlns:a16="http://schemas.microsoft.com/office/drawing/2014/main" id="{BC55A711-6DFA-4843-8DBB-D05ED269680B}"/>
              </a:ext>
            </a:extLst>
          </p:cNvPr>
          <p:cNvSpPr txBox="1"/>
          <p:nvPr/>
        </p:nvSpPr>
        <p:spPr>
          <a:xfrm>
            <a:off x="3529342" y="997460"/>
            <a:ext cx="1795304" cy="369332"/>
          </a:xfrm>
          <a:prstGeom prst="rect">
            <a:avLst/>
          </a:prstGeom>
          <a:noFill/>
        </p:spPr>
        <p:txBody>
          <a:bodyPr wrap="square" rtlCol="0">
            <a:spAutoFit/>
          </a:bodyPr>
          <a:lstStyle/>
          <a:p>
            <a:r>
              <a:rPr lang="en-SG" dirty="0"/>
              <a:t>Gantt Chart</a:t>
            </a:r>
          </a:p>
        </p:txBody>
      </p:sp>
      <p:sp>
        <p:nvSpPr>
          <p:cNvPr id="8" name="TextBox 7">
            <a:extLst>
              <a:ext uri="{FF2B5EF4-FFF2-40B4-BE49-F238E27FC236}">
                <a16:creationId xmlns:a16="http://schemas.microsoft.com/office/drawing/2014/main" id="{7B725E09-C026-440E-94EB-BD465CEC138C}"/>
              </a:ext>
            </a:extLst>
          </p:cNvPr>
          <p:cNvSpPr txBox="1"/>
          <p:nvPr/>
        </p:nvSpPr>
        <p:spPr>
          <a:xfrm>
            <a:off x="6338810" y="5438832"/>
            <a:ext cx="1795304" cy="369332"/>
          </a:xfrm>
          <a:prstGeom prst="rect">
            <a:avLst/>
          </a:prstGeom>
          <a:noFill/>
        </p:spPr>
        <p:txBody>
          <a:bodyPr wrap="square" rtlCol="0">
            <a:spAutoFit/>
          </a:bodyPr>
          <a:lstStyle/>
          <a:p>
            <a:r>
              <a:rPr lang="en-SG" dirty="0"/>
              <a:t>Heat Map</a:t>
            </a:r>
          </a:p>
        </p:txBody>
      </p:sp>
    </p:spTree>
    <p:extLst>
      <p:ext uri="{BB962C8B-B14F-4D97-AF65-F5344CB8AC3E}">
        <p14:creationId xmlns:p14="http://schemas.microsoft.com/office/powerpoint/2010/main" val="3871563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643305"/>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Line chart </a:t>
            </a:r>
            <a:r>
              <a:rPr lang="en-GB" sz="18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Step charts</a:t>
            </a:r>
            <a:r>
              <a:rPr lang="en-GB" sz="18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Trendlines </a:t>
            </a:r>
            <a:r>
              <a:rPr lang="en-GB" sz="1800" dirty="0">
                <a:latin typeface="Roboto Light" panose="02000000000000000000" pitchFamily="2" charset="0"/>
                <a:ea typeface="Roboto Light" panose="02000000000000000000" pitchFamily="2" charset="0"/>
              </a:rPr>
              <a:t>are useful in the presence of noisy data or large amounts of data</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Continuous (unbroken) time series data</a:t>
            </a:r>
          </a:p>
        </p:txBody>
      </p:sp>
    </p:spTree>
    <p:extLst>
      <p:ext uri="{BB962C8B-B14F-4D97-AF65-F5344CB8AC3E}">
        <p14:creationId xmlns:p14="http://schemas.microsoft.com/office/powerpoint/2010/main" val="2459703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438121"/>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Reference Line</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time series data</a:t>
            </a:r>
          </a:p>
        </p:txBody>
      </p:sp>
      <p:sp>
        <p:nvSpPr>
          <p:cNvPr id="7" name="Rectangle 6">
            <a:extLst>
              <a:ext uri="{FF2B5EF4-FFF2-40B4-BE49-F238E27FC236}">
                <a16:creationId xmlns:a16="http://schemas.microsoft.com/office/drawing/2014/main" id="{3C332C62-3A0A-4768-ACF7-F2A8205FD15E}"/>
              </a:ext>
            </a:extLst>
          </p:cNvPr>
          <p:cNvSpPr/>
          <p:nvPr/>
        </p:nvSpPr>
        <p:spPr>
          <a:xfrm>
            <a:off x="4989745" y="134172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Powerful Story Telling Tool – Crude Price &amp; History</a:t>
            </a:r>
          </a:p>
        </p:txBody>
      </p:sp>
    </p:spTree>
    <p:extLst>
      <p:ext uri="{BB962C8B-B14F-4D97-AF65-F5344CB8AC3E}">
        <p14:creationId xmlns:p14="http://schemas.microsoft.com/office/powerpoint/2010/main" val="118735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5730843" y="1899582"/>
            <a:ext cx="6148801" cy="41662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Useful for data that does not stay constant i.e., is variable.</a:t>
            </a:r>
          </a:p>
          <a:p>
            <a:pPr algn="ctr"/>
            <a:endParaRPr lang="en-US" sz="1867" dirty="0">
              <a:solidFill>
                <a:srgbClr val="01385B"/>
              </a:solidFill>
            </a:endParaRPr>
          </a:p>
          <a:p>
            <a:pPr algn="ctr"/>
            <a:r>
              <a:rPr lang="en-US" sz="1867" dirty="0">
                <a:solidFill>
                  <a:srgbClr val="01385B"/>
                </a:solidFill>
              </a:rPr>
              <a:t>Data that stays constant, then suddenly changes, then stays constant </a:t>
            </a:r>
            <a:r>
              <a:rPr lang="en-US" sz="1867" dirty="0" err="1">
                <a:solidFill>
                  <a:srgbClr val="01385B"/>
                </a:solidFill>
              </a:rPr>
              <a:t>etc</a:t>
            </a:r>
            <a:r>
              <a:rPr lang="en-US" sz="1867" dirty="0">
                <a:solidFill>
                  <a:srgbClr val="01385B"/>
                </a:solidFill>
              </a:rPr>
              <a:t> is better visualized with a “step” graph</a:t>
            </a:r>
          </a:p>
          <a:p>
            <a:pPr algn="ctr"/>
            <a:endParaRPr lang="en-US" sz="1867" dirty="0">
              <a:solidFill>
                <a:srgbClr val="01385B"/>
              </a:solidFill>
            </a:endParaRPr>
          </a:p>
          <a:p>
            <a:pPr algn="ctr"/>
            <a:r>
              <a:rPr lang="en-US" sz="1867" dirty="0">
                <a:solidFill>
                  <a:srgbClr val="01385B"/>
                </a:solidFill>
              </a:rPr>
              <a:t>Data that is TOO highly variable (noisy data) sometimes needs to be smoothed and/or a “trend line” can be applied to make sense of it</a:t>
            </a:r>
          </a:p>
        </p:txBody>
      </p:sp>
      <p:pic>
        <p:nvPicPr>
          <p:cNvPr id="9" name="Picture 8">
            <a:extLst>
              <a:ext uri="{FF2B5EF4-FFF2-40B4-BE49-F238E27FC236}">
                <a16:creationId xmlns:a16="http://schemas.microsoft.com/office/drawing/2014/main" id="{82480521-13BB-41FB-B8C2-2D6B11FCC6B1}"/>
              </a:ext>
            </a:extLst>
          </p:cNvPr>
          <p:cNvPicPr>
            <a:picLocks noChangeAspect="1"/>
          </p:cNvPicPr>
          <p:nvPr/>
        </p:nvPicPr>
        <p:blipFill>
          <a:blip r:embed="rId2"/>
          <a:stretch>
            <a:fillRect/>
          </a:stretch>
        </p:blipFill>
        <p:spPr>
          <a:xfrm>
            <a:off x="781932" y="1892216"/>
            <a:ext cx="4655475" cy="4173606"/>
          </a:xfrm>
          <a:prstGeom prst="rect">
            <a:avLst/>
          </a:prstGeom>
        </p:spPr>
      </p:pic>
    </p:spTree>
    <p:extLst>
      <p:ext uri="{BB962C8B-B14F-4D97-AF65-F5344CB8AC3E}">
        <p14:creationId xmlns:p14="http://schemas.microsoft.com/office/powerpoint/2010/main" val="4057089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Sparkline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239425" y="5420422"/>
            <a:ext cx="11553719" cy="5504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Information is displayed in a compact manner. However, this is a difficult plot style to grasp. Each element must be explained, and the audience needs to be guided</a:t>
            </a:r>
          </a:p>
        </p:txBody>
      </p:sp>
      <p:pic>
        <p:nvPicPr>
          <p:cNvPr id="8" name="Picture 7">
            <a:extLst>
              <a:ext uri="{FF2B5EF4-FFF2-40B4-BE49-F238E27FC236}">
                <a16:creationId xmlns:a16="http://schemas.microsoft.com/office/drawing/2014/main" id="{0EDF17C3-4AC4-40F1-8001-B5CAF11BA6CC}"/>
              </a:ext>
            </a:extLst>
          </p:cNvPr>
          <p:cNvPicPr>
            <a:picLocks noChangeAspect="1"/>
          </p:cNvPicPr>
          <p:nvPr/>
        </p:nvPicPr>
        <p:blipFill>
          <a:blip r:embed="rId2"/>
          <a:stretch>
            <a:fillRect/>
          </a:stretch>
        </p:blipFill>
        <p:spPr>
          <a:xfrm>
            <a:off x="1854200" y="1737422"/>
            <a:ext cx="8483600" cy="3683000"/>
          </a:xfrm>
          <a:prstGeom prst="rect">
            <a:avLst/>
          </a:prstGeom>
        </p:spPr>
      </p:pic>
    </p:spTree>
    <p:extLst>
      <p:ext uri="{BB962C8B-B14F-4D97-AF65-F5344CB8AC3E}">
        <p14:creationId xmlns:p14="http://schemas.microsoft.com/office/powerpoint/2010/main" val="373538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Gantt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Great project managing tool; has duration information and events/resources are visualized as bars. The physical position of the bars denotes start and end time; length is (obviously) duration.</a:t>
            </a:r>
          </a:p>
          <a:p>
            <a:pPr algn="ctr"/>
            <a:endParaRPr lang="en-US" sz="1867" dirty="0">
              <a:solidFill>
                <a:srgbClr val="01385B"/>
              </a:solidFill>
            </a:endParaRPr>
          </a:p>
          <a:p>
            <a:pPr algn="ctr"/>
            <a:r>
              <a:rPr lang="en-US" sz="1867" dirty="0">
                <a:solidFill>
                  <a:srgbClr val="01385B"/>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9" name="Picture 8">
            <a:extLst>
              <a:ext uri="{FF2B5EF4-FFF2-40B4-BE49-F238E27FC236}">
                <a16:creationId xmlns:a16="http://schemas.microsoft.com/office/drawing/2014/main" id="{FA8BB35C-5A54-43D3-BA50-7E6BDE579AE3}"/>
              </a:ext>
            </a:extLst>
          </p:cNvPr>
          <p:cNvPicPr>
            <a:picLocks noChangeAspect="1"/>
          </p:cNvPicPr>
          <p:nvPr/>
        </p:nvPicPr>
        <p:blipFill>
          <a:blip r:embed="rId2"/>
          <a:stretch>
            <a:fillRect/>
          </a:stretch>
        </p:blipFill>
        <p:spPr>
          <a:xfrm>
            <a:off x="645017" y="1746641"/>
            <a:ext cx="5221411" cy="4078493"/>
          </a:xfrm>
          <a:prstGeom prst="rect">
            <a:avLst/>
          </a:prstGeom>
        </p:spPr>
      </p:pic>
      <p:pic>
        <p:nvPicPr>
          <p:cNvPr id="10" name="Picture 9">
            <a:extLst>
              <a:ext uri="{FF2B5EF4-FFF2-40B4-BE49-F238E27FC236}">
                <a16:creationId xmlns:a16="http://schemas.microsoft.com/office/drawing/2014/main" id="{5EEC3CF5-29FA-45B4-ABE5-296FFED2EF73}"/>
              </a:ext>
            </a:extLst>
          </p:cNvPr>
          <p:cNvPicPr>
            <a:picLocks noChangeAspect="1"/>
          </p:cNvPicPr>
          <p:nvPr/>
        </p:nvPicPr>
        <p:blipFill>
          <a:blip r:embed="rId3"/>
          <a:stretch>
            <a:fillRect/>
          </a:stretch>
        </p:blipFill>
        <p:spPr>
          <a:xfrm>
            <a:off x="6342698" y="983876"/>
            <a:ext cx="4592869" cy="1692935"/>
          </a:xfrm>
          <a:prstGeom prst="rect">
            <a:avLst/>
          </a:prstGeom>
        </p:spPr>
      </p:pic>
    </p:spTree>
    <p:extLst>
      <p:ext uri="{BB962C8B-B14F-4D97-AF65-F5344CB8AC3E}">
        <p14:creationId xmlns:p14="http://schemas.microsoft.com/office/powerpoint/2010/main" val="1926140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trend line</a:t>
            </a:r>
          </a:p>
        </p:txBody>
      </p:sp>
      <p:pic>
        <p:nvPicPr>
          <p:cNvPr id="9" name="Picture 8">
            <a:extLst>
              <a:ext uri="{FF2B5EF4-FFF2-40B4-BE49-F238E27FC236}">
                <a16:creationId xmlns:a16="http://schemas.microsoft.com/office/drawing/2014/main" id="{64EC8744-3E8C-42C6-AE40-499CBF1C56D6}"/>
              </a:ext>
            </a:extLst>
          </p:cNvPr>
          <p:cNvPicPr>
            <a:picLocks noChangeAspect="1"/>
          </p:cNvPicPr>
          <p:nvPr/>
        </p:nvPicPr>
        <p:blipFill>
          <a:blip r:embed="rId2"/>
          <a:stretch>
            <a:fillRect/>
          </a:stretch>
        </p:blipFill>
        <p:spPr>
          <a:xfrm>
            <a:off x="2016617" y="1735408"/>
            <a:ext cx="7477528" cy="4870156"/>
          </a:xfrm>
          <a:prstGeom prst="rect">
            <a:avLst/>
          </a:prstGeom>
          <a:ln>
            <a:solidFill>
              <a:schemeClr val="accent1"/>
            </a:solidFill>
          </a:ln>
        </p:spPr>
      </p:pic>
    </p:spTree>
    <p:extLst>
      <p:ext uri="{BB962C8B-B14F-4D97-AF65-F5344CB8AC3E}">
        <p14:creationId xmlns:p14="http://schemas.microsoft.com/office/powerpoint/2010/main" val="2582244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reference line/band/distribution/boxes</a:t>
            </a:r>
          </a:p>
        </p:txBody>
      </p:sp>
      <p:pic>
        <p:nvPicPr>
          <p:cNvPr id="7" name="Picture 6">
            <a:extLst>
              <a:ext uri="{FF2B5EF4-FFF2-40B4-BE49-F238E27FC236}">
                <a16:creationId xmlns:a16="http://schemas.microsoft.com/office/drawing/2014/main" id="{A2D1EBD7-C120-4D6F-A924-5029285D30AA}"/>
              </a:ext>
            </a:extLst>
          </p:cNvPr>
          <p:cNvPicPr>
            <a:picLocks noChangeAspect="1"/>
          </p:cNvPicPr>
          <p:nvPr/>
        </p:nvPicPr>
        <p:blipFill>
          <a:blip r:embed="rId2"/>
          <a:stretch>
            <a:fillRect/>
          </a:stretch>
        </p:blipFill>
        <p:spPr>
          <a:xfrm>
            <a:off x="2143169" y="1715668"/>
            <a:ext cx="6475729" cy="4806395"/>
          </a:xfrm>
          <a:prstGeom prst="rect">
            <a:avLst/>
          </a:prstGeom>
          <a:ln>
            <a:solidFill>
              <a:schemeClr val="accent1"/>
            </a:solidFill>
          </a:ln>
        </p:spPr>
      </p:pic>
    </p:spTree>
    <p:extLst>
      <p:ext uri="{BB962C8B-B14F-4D97-AF65-F5344CB8AC3E}">
        <p14:creationId xmlns:p14="http://schemas.microsoft.com/office/powerpoint/2010/main" val="2636364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59</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33034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60</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313370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61</a:t>
            </a:fld>
            <a:endParaRPr lang="en-US"/>
          </a:p>
        </p:txBody>
      </p:sp>
    </p:spTree>
    <p:extLst>
      <p:ext uri="{BB962C8B-B14F-4D97-AF65-F5344CB8AC3E}">
        <p14:creationId xmlns:p14="http://schemas.microsoft.com/office/powerpoint/2010/main" val="1247985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most common way to visualise </a:t>
            </a:r>
            <a:r>
              <a:rPr lang="en-GB" sz="1800" u="sng" dirty="0">
                <a:latin typeface="Roboto Light" panose="02000000000000000000" pitchFamily="2" charset="0"/>
                <a:ea typeface="Roboto Light" panose="02000000000000000000" pitchFamily="2" charset="0"/>
              </a:rPr>
              <a:t>spatial data</a:t>
            </a:r>
            <a:r>
              <a:rPr lang="en-GB" sz="18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1800" u="sng" dirty="0">
                <a:latin typeface="Roboto Light" panose="02000000000000000000" pitchFamily="2" charset="0"/>
                <a:ea typeface="Roboto Light" panose="02000000000000000000" pitchFamily="2" charset="0"/>
              </a:rPr>
              <a:t>latitude and longitude </a:t>
            </a:r>
            <a:r>
              <a:rPr lang="en-GB" sz="18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the </a:t>
            </a:r>
            <a:r>
              <a:rPr lang="en-GB" sz="1800" u="sng" dirty="0">
                <a:latin typeface="Roboto Light" panose="02000000000000000000" pitchFamily="2" charset="0"/>
                <a:ea typeface="Roboto Light" panose="02000000000000000000" pitchFamily="2" charset="0"/>
              </a:rPr>
              <a:t>density</a:t>
            </a:r>
            <a:r>
              <a:rPr lang="en-GB" sz="1800" dirty="0">
                <a:latin typeface="Roboto Light" panose="02000000000000000000" pitchFamily="2" charset="0"/>
                <a:ea typeface="Roboto Light" panose="02000000000000000000" pitchFamily="2" charset="0"/>
              </a:rPr>
              <a:t> of individual locations across a region is </a:t>
            </a:r>
            <a:r>
              <a:rPr lang="en-GB" sz="1800" u="sng" dirty="0">
                <a:latin typeface="Roboto Light" panose="02000000000000000000" pitchFamily="2" charset="0"/>
                <a:ea typeface="Roboto Light" panose="02000000000000000000" pitchFamily="2" charset="0"/>
              </a:rPr>
              <a:t>more informative </a:t>
            </a:r>
            <a:r>
              <a:rPr lang="en-GB" sz="1800" dirty="0">
                <a:latin typeface="Roboto Light" panose="02000000000000000000" pitchFamily="2" charset="0"/>
                <a:ea typeface="Roboto Light" panose="02000000000000000000" pitchFamily="2" charset="0"/>
              </a:rPr>
              <a:t>than the overlapping points on a map, we may want to </a:t>
            </a:r>
            <a:r>
              <a:rPr lang="en-GB" sz="1800" u="sng" dirty="0">
                <a:latin typeface="Roboto Light" panose="02000000000000000000" pitchFamily="2" charset="0"/>
                <a:ea typeface="Roboto Light" panose="02000000000000000000" pitchFamily="2" charset="0"/>
              </a:rPr>
              <a:t>colour code the region </a:t>
            </a:r>
            <a:r>
              <a:rPr lang="en-GB" sz="1800" dirty="0">
                <a:latin typeface="Roboto Light" panose="02000000000000000000" pitchFamily="2" charset="0"/>
                <a:ea typeface="Roboto Light" panose="02000000000000000000" pitchFamily="2" charset="0"/>
              </a:rPr>
              <a:t>based on the density scale, or use lines to show data continuously over geography.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Tree>
    <p:extLst>
      <p:ext uri="{BB962C8B-B14F-4D97-AF65-F5344CB8AC3E}">
        <p14:creationId xmlns:p14="http://schemas.microsoft.com/office/powerpoint/2010/main" val="185354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also </a:t>
            </a:r>
            <a:r>
              <a:rPr lang="en-GB" sz="1800" u="sng" dirty="0">
                <a:latin typeface="Roboto Light" panose="02000000000000000000" pitchFamily="2" charset="0"/>
                <a:ea typeface="Roboto Light" panose="02000000000000000000" pitchFamily="2" charset="0"/>
              </a:rPr>
              <a:t>size the regions by the data</a:t>
            </a:r>
            <a:r>
              <a:rPr lang="en-GB" sz="18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
        <p:nvSpPr>
          <p:cNvPr id="7" name="Rectangle 6">
            <a:extLst>
              <a:ext uri="{FF2B5EF4-FFF2-40B4-BE49-F238E27FC236}">
                <a16:creationId xmlns:a16="http://schemas.microsoft.com/office/drawing/2014/main" id="{A7A2646F-BAD8-4071-B709-4FC4B1CC23CA}"/>
              </a:ext>
            </a:extLst>
          </p:cNvPr>
          <p:cNvSpPr/>
          <p:nvPr/>
        </p:nvSpPr>
        <p:spPr>
          <a:xfrm>
            <a:off x="1073962" y="3760631"/>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 practical tip - there is a “local” context component to spatial data mapping. For example, would you expect someone who has never been to Singapore to know where Clementi is on a map, unless its explicitly pointed out? </a:t>
            </a:r>
          </a:p>
          <a:p>
            <a:pPr algn="ctr"/>
            <a:endParaRPr lang="en-US" sz="1867" dirty="0">
              <a:solidFill>
                <a:srgbClr val="01385B"/>
              </a:solidFill>
            </a:endParaRPr>
          </a:p>
          <a:p>
            <a:pPr algn="ctr"/>
            <a:r>
              <a:rPr lang="en-US" sz="1867" dirty="0">
                <a:solidFill>
                  <a:srgbClr val="01385B"/>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963254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8" y="1698424"/>
            <a:ext cx="2858674"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Mapping Point-to-Point Details on Map</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pic>
        <p:nvPicPr>
          <p:cNvPr id="8" name="Content Placeholder 6" descr="A close up of a map&#10;&#10;Description automatically generated">
            <a:extLst>
              <a:ext uri="{FF2B5EF4-FFF2-40B4-BE49-F238E27FC236}">
                <a16:creationId xmlns:a16="http://schemas.microsoft.com/office/drawing/2014/main" id="{603C2245-2716-4721-8825-49AAD6A135FE}"/>
              </a:ext>
            </a:extLst>
          </p:cNvPr>
          <p:cNvPicPr>
            <a:picLocks noChangeAspect="1"/>
          </p:cNvPicPr>
          <p:nvPr/>
        </p:nvPicPr>
        <p:blipFill>
          <a:blip r:embed="rId2"/>
          <a:stretch>
            <a:fillRect/>
          </a:stretch>
        </p:blipFill>
        <p:spPr>
          <a:xfrm>
            <a:off x="3887147" y="1830344"/>
            <a:ext cx="3967368" cy="2750709"/>
          </a:xfrm>
          <a:prstGeom prst="rect">
            <a:avLst/>
          </a:prstGeom>
          <a:effectLst>
            <a:outerShdw blurRad="63500" sx="102000" sy="102000" algn="ctr" rotWithShape="0">
              <a:prstClr val="black">
                <a:alpha val="40000"/>
              </a:prstClr>
            </a:outerShdw>
          </a:effectLst>
        </p:spPr>
      </p:pic>
      <p:pic>
        <p:nvPicPr>
          <p:cNvPr id="9" name="Content Placeholder 8" descr="A close up of a map&#10;&#10;Description automatically generated">
            <a:extLst>
              <a:ext uri="{FF2B5EF4-FFF2-40B4-BE49-F238E27FC236}">
                <a16:creationId xmlns:a16="http://schemas.microsoft.com/office/drawing/2014/main" id="{03527220-0CA0-48B0-824D-78AD34A02891}"/>
              </a:ext>
            </a:extLst>
          </p:cNvPr>
          <p:cNvPicPr>
            <a:picLocks noChangeAspect="1"/>
          </p:cNvPicPr>
          <p:nvPr/>
        </p:nvPicPr>
        <p:blipFill>
          <a:blip r:embed="rId3"/>
          <a:stretch>
            <a:fillRect/>
          </a:stretch>
        </p:blipFill>
        <p:spPr>
          <a:xfrm>
            <a:off x="7500789" y="2845887"/>
            <a:ext cx="4359251" cy="31386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87816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Assign “Geographic Role” to fields that are Geographic data.</a:t>
            </a:r>
          </a:p>
          <a:p>
            <a:pPr marL="237061" indent="-237061" algn="just">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Double click the “Region” field under Dimension of the Data window. The Tableau will automatically add Longitude and Latitude coordinates to the columns and rows shelves. The “Region” field is automatically placed on the Level of Detail shelf.</a:t>
            </a:r>
          </a:p>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Drag the “Postal Code” field to the Level of Detail shelf to specify more details.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Map</a:t>
            </a:r>
          </a:p>
        </p:txBody>
      </p:sp>
      <p:pic>
        <p:nvPicPr>
          <p:cNvPr id="10" name="Content Placeholder 6" descr="A close up of a map&#10;&#10;Description automatically generated">
            <a:extLst>
              <a:ext uri="{FF2B5EF4-FFF2-40B4-BE49-F238E27FC236}">
                <a16:creationId xmlns:a16="http://schemas.microsoft.com/office/drawing/2014/main" id="{5854FC78-451A-4979-9826-514B2049A166}"/>
              </a:ext>
            </a:extLst>
          </p:cNvPr>
          <p:cNvPicPr>
            <a:picLocks noChangeAspect="1"/>
          </p:cNvPicPr>
          <p:nvPr/>
        </p:nvPicPr>
        <p:blipFill>
          <a:blip r:embed="rId2"/>
          <a:stretch>
            <a:fillRect/>
          </a:stretch>
        </p:blipFill>
        <p:spPr>
          <a:xfrm>
            <a:off x="5982068" y="1899582"/>
            <a:ext cx="5811076" cy="40290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7387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Used to see linkages between data points e.g., point of origin of goods to where customers are based to answer questions related to “zone of influence”. Could be used to map transportation or logistic routes as well.</a:t>
            </a:r>
          </a:p>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Note that it can be a bit overwhelming; sometimes in visualization, less is more!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Point-to-point details on map</a:t>
            </a:r>
          </a:p>
        </p:txBody>
      </p:sp>
      <p:pic>
        <p:nvPicPr>
          <p:cNvPr id="7" name="Content Placeholder 8" descr="A close up of a map&#10;&#10;Description automatically generated">
            <a:extLst>
              <a:ext uri="{FF2B5EF4-FFF2-40B4-BE49-F238E27FC236}">
                <a16:creationId xmlns:a16="http://schemas.microsoft.com/office/drawing/2014/main" id="{327C0D0B-F580-4F06-A053-34DE0F793ACC}"/>
              </a:ext>
            </a:extLst>
          </p:cNvPr>
          <p:cNvPicPr>
            <a:picLocks noChangeAspect="1"/>
          </p:cNvPicPr>
          <p:nvPr/>
        </p:nvPicPr>
        <p:blipFill>
          <a:blip r:embed="rId2"/>
          <a:stretch>
            <a:fillRect/>
          </a:stretch>
        </p:blipFill>
        <p:spPr>
          <a:xfrm>
            <a:off x="5923865" y="1445480"/>
            <a:ext cx="6127932" cy="4412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8175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7095696"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7" name="Rectangle 6">
            <a:extLst>
              <a:ext uri="{FF2B5EF4-FFF2-40B4-BE49-F238E27FC236}">
                <a16:creationId xmlns:a16="http://schemas.microsoft.com/office/drawing/2014/main" id="{FC4033BE-E888-461B-BAAB-37526DBB8529}"/>
              </a:ext>
            </a:extLst>
          </p:cNvPr>
          <p:cNvSpPr/>
          <p:nvPr/>
        </p:nvSpPr>
        <p:spPr>
          <a:xfrm>
            <a:off x="1115847" y="5009550"/>
            <a:ext cx="5846268"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a:t>
            </a:r>
            <a:r>
              <a:rPr lang="en-US" sz="1867" dirty="0">
                <a:solidFill>
                  <a:srgbClr val="01385B"/>
                </a:solidFill>
                <a:sym typeface="Wingdings" panose="05000000000000000000" pitchFamily="2" charset="2"/>
              </a:rPr>
              <a:t> how one variable’s value tends to change in a certain way as the other variable’s value changes</a:t>
            </a:r>
          </a:p>
          <a:p>
            <a:r>
              <a:rPr lang="en-US" sz="1867" dirty="0">
                <a:solidFill>
                  <a:srgbClr val="01385B"/>
                </a:solidFill>
                <a:sym typeface="Wingdings" panose="05000000000000000000" pitchFamily="2" charset="2"/>
              </a:rPr>
              <a:t>Causation  Extent of how one variable will impact another</a:t>
            </a:r>
          </a:p>
          <a:p>
            <a:r>
              <a:rPr lang="en-US" sz="1867" dirty="0">
                <a:solidFill>
                  <a:srgbClr val="01385B"/>
                </a:solidFill>
                <a:sym typeface="Wingdings" panose="05000000000000000000" pitchFamily="2" charset="2"/>
              </a:rPr>
              <a:t>Easier to prove correlation than causation </a:t>
            </a:r>
          </a:p>
          <a:p>
            <a:r>
              <a:rPr lang="en-US" sz="1867" dirty="0">
                <a:solidFill>
                  <a:srgbClr val="01385B"/>
                </a:solidFill>
                <a:sym typeface="Wingdings" panose="05000000000000000000" pitchFamily="2" charset="2"/>
              </a:rPr>
              <a:t>Correlation DOES NOT IMPLY Causation</a:t>
            </a:r>
            <a:endParaRPr lang="en-US" sz="1867" dirty="0">
              <a:solidFill>
                <a:srgbClr val="01385B"/>
              </a:solidFill>
            </a:endParaRPr>
          </a:p>
        </p:txBody>
      </p:sp>
      <p:pic>
        <p:nvPicPr>
          <p:cNvPr id="5" name="Picture 4">
            <a:extLst>
              <a:ext uri="{FF2B5EF4-FFF2-40B4-BE49-F238E27FC236}">
                <a16:creationId xmlns:a16="http://schemas.microsoft.com/office/drawing/2014/main" id="{BB06884A-4587-4BE7-8708-538606BA3B2E}"/>
              </a:ext>
            </a:extLst>
          </p:cNvPr>
          <p:cNvPicPr>
            <a:picLocks noChangeAspect="1"/>
          </p:cNvPicPr>
          <p:nvPr/>
        </p:nvPicPr>
        <p:blipFill>
          <a:blip r:embed="rId2"/>
          <a:stretch>
            <a:fillRect/>
          </a:stretch>
        </p:blipFill>
        <p:spPr>
          <a:xfrm>
            <a:off x="7807953" y="1698423"/>
            <a:ext cx="3796930" cy="4124415"/>
          </a:xfrm>
          <a:prstGeom prst="rect">
            <a:avLst/>
          </a:prstGeom>
        </p:spPr>
      </p:pic>
    </p:spTree>
    <p:extLst>
      <p:ext uri="{BB962C8B-B14F-4D97-AF65-F5344CB8AC3E}">
        <p14:creationId xmlns:p14="http://schemas.microsoft.com/office/powerpoint/2010/main" val="1058777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Correlation vs Causation – An (absurd) example</a:t>
            </a:r>
          </a:p>
        </p:txBody>
      </p:sp>
      <p:sp>
        <p:nvSpPr>
          <p:cNvPr id="7" name="Rectangle 6">
            <a:extLst>
              <a:ext uri="{FF2B5EF4-FFF2-40B4-BE49-F238E27FC236}">
                <a16:creationId xmlns:a16="http://schemas.microsoft.com/office/drawing/2014/main" id="{FC4033BE-E888-461B-BAAB-37526DBB8529}"/>
              </a:ext>
            </a:extLst>
          </p:cNvPr>
          <p:cNvSpPr/>
          <p:nvPr/>
        </p:nvSpPr>
        <p:spPr>
          <a:xfrm>
            <a:off x="1007205" y="4739932"/>
            <a:ext cx="9186997"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is in the range of +/- 1, the larger the absolute number, the stronger the relationship between the 2 variables. </a:t>
            </a:r>
          </a:p>
          <a:p>
            <a:endParaRPr lang="en-US" sz="1867" dirty="0">
              <a:solidFill>
                <a:srgbClr val="01385B"/>
              </a:solidFill>
            </a:endParaRPr>
          </a:p>
          <a:p>
            <a:r>
              <a:rPr lang="en-US" sz="1867" dirty="0">
                <a:solidFill>
                  <a:srgbClr val="01385B"/>
                </a:solidFill>
              </a:rPr>
              <a:t>In the above example, I would say there is a (fairly) strong correlation between Big Foot Sightings and Netflix growth in the US. But would it be logical if I said big foot sightings cause the growth in US Netflix users?</a:t>
            </a:r>
          </a:p>
        </p:txBody>
      </p:sp>
      <p:pic>
        <p:nvPicPr>
          <p:cNvPr id="10" name="Picture 9">
            <a:extLst>
              <a:ext uri="{FF2B5EF4-FFF2-40B4-BE49-F238E27FC236}">
                <a16:creationId xmlns:a16="http://schemas.microsoft.com/office/drawing/2014/main" id="{2E8B253E-8FA2-438E-A11C-888537E33C5B}"/>
              </a:ext>
            </a:extLst>
          </p:cNvPr>
          <p:cNvPicPr>
            <a:picLocks noChangeAspect="1"/>
          </p:cNvPicPr>
          <p:nvPr/>
        </p:nvPicPr>
        <p:blipFill>
          <a:blip r:embed="rId2"/>
          <a:stretch>
            <a:fillRect/>
          </a:stretch>
        </p:blipFill>
        <p:spPr>
          <a:xfrm>
            <a:off x="633600" y="1717538"/>
            <a:ext cx="11115720" cy="2892917"/>
          </a:xfrm>
          <a:prstGeom prst="rect">
            <a:avLst/>
          </a:prstGeom>
        </p:spPr>
      </p:pic>
    </p:spTree>
    <p:extLst>
      <p:ext uri="{BB962C8B-B14F-4D97-AF65-F5344CB8AC3E}">
        <p14:creationId xmlns:p14="http://schemas.microsoft.com/office/powerpoint/2010/main" val="2997257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Side-by-Side Circle Plots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Scatterplot</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multi variable data</a:t>
            </a:r>
          </a:p>
        </p:txBody>
      </p:sp>
      <p:pic>
        <p:nvPicPr>
          <p:cNvPr id="7" name="Picture 6">
            <a:extLst>
              <a:ext uri="{FF2B5EF4-FFF2-40B4-BE49-F238E27FC236}">
                <a16:creationId xmlns:a16="http://schemas.microsoft.com/office/drawing/2014/main" id="{C70A03F7-BAD0-4698-BE01-28E2CD81FB89}"/>
              </a:ext>
            </a:extLst>
          </p:cNvPr>
          <p:cNvPicPr>
            <a:picLocks noChangeAspect="1"/>
          </p:cNvPicPr>
          <p:nvPr/>
        </p:nvPicPr>
        <p:blipFill>
          <a:blip r:embed="rId2"/>
          <a:stretch>
            <a:fillRect/>
          </a:stretch>
        </p:blipFill>
        <p:spPr>
          <a:xfrm>
            <a:off x="7178722" y="598874"/>
            <a:ext cx="4368261" cy="4022410"/>
          </a:xfrm>
          <a:prstGeom prst="rect">
            <a:avLst/>
          </a:prstGeom>
        </p:spPr>
      </p:pic>
      <p:pic>
        <p:nvPicPr>
          <p:cNvPr id="8" name="Picture 7">
            <a:extLst>
              <a:ext uri="{FF2B5EF4-FFF2-40B4-BE49-F238E27FC236}">
                <a16:creationId xmlns:a16="http://schemas.microsoft.com/office/drawing/2014/main" id="{22B7EE45-3E2F-4A6D-8383-769FDBB85A0B}"/>
              </a:ext>
            </a:extLst>
          </p:cNvPr>
          <p:cNvPicPr>
            <a:picLocks noChangeAspect="1"/>
          </p:cNvPicPr>
          <p:nvPr/>
        </p:nvPicPr>
        <p:blipFill>
          <a:blip r:embed="rId3"/>
          <a:stretch>
            <a:fillRect/>
          </a:stretch>
        </p:blipFill>
        <p:spPr>
          <a:xfrm>
            <a:off x="2815489" y="2691689"/>
            <a:ext cx="3961066" cy="3975087"/>
          </a:xfrm>
          <a:prstGeom prst="rect">
            <a:avLst/>
          </a:prstGeom>
        </p:spPr>
      </p:pic>
    </p:spTree>
    <p:extLst>
      <p:ext uri="{BB962C8B-B14F-4D97-AF65-F5344CB8AC3E}">
        <p14:creationId xmlns:p14="http://schemas.microsoft.com/office/powerpoint/2010/main" val="4369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5450983"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Uses Cartesian coordinates to display values for typically two variables for a set of data.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Dots not only report the values of individual data points, but also patterns when data are taken together i.e., how closely points are clustered together. Also useful to identify gaps in data.</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endParaRPr lang="en-SG" sz="1600" dirty="0">
              <a:latin typeface="Roboto Light" panose="02000000000000000000" pitchFamily="2" charset="0"/>
              <a:ea typeface="Roboto Light" panose="02000000000000000000" pitchFamily="2"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Scatterplot</a:t>
            </a:r>
          </a:p>
        </p:txBody>
      </p:sp>
      <p:pic>
        <p:nvPicPr>
          <p:cNvPr id="8" name="Picture 7">
            <a:extLst>
              <a:ext uri="{FF2B5EF4-FFF2-40B4-BE49-F238E27FC236}">
                <a16:creationId xmlns:a16="http://schemas.microsoft.com/office/drawing/2014/main" id="{2194B557-0C33-46D6-81D9-840657AF78FE}"/>
              </a:ext>
            </a:extLst>
          </p:cNvPr>
          <p:cNvPicPr>
            <a:picLocks noChangeAspect="1"/>
          </p:cNvPicPr>
          <p:nvPr/>
        </p:nvPicPr>
        <p:blipFill>
          <a:blip r:embed="rId2"/>
          <a:stretch>
            <a:fillRect/>
          </a:stretch>
        </p:blipFill>
        <p:spPr>
          <a:xfrm>
            <a:off x="6486810" y="580145"/>
            <a:ext cx="4720123" cy="3592372"/>
          </a:xfrm>
          <a:prstGeom prst="rect">
            <a:avLst/>
          </a:prstGeom>
          <a:ln>
            <a:solidFill>
              <a:schemeClr val="accent1"/>
            </a:solidFill>
          </a:ln>
        </p:spPr>
      </p:pic>
      <p:sp>
        <p:nvSpPr>
          <p:cNvPr id="9" name="TextBox 8">
            <a:extLst>
              <a:ext uri="{FF2B5EF4-FFF2-40B4-BE49-F238E27FC236}">
                <a16:creationId xmlns:a16="http://schemas.microsoft.com/office/drawing/2014/main" id="{EF07A963-E945-4294-9EE6-9C9A6B339DEB}"/>
              </a:ext>
            </a:extLst>
          </p:cNvPr>
          <p:cNvSpPr txBox="1"/>
          <p:nvPr/>
        </p:nvSpPr>
        <p:spPr>
          <a:xfrm>
            <a:off x="6486810" y="4172517"/>
            <a:ext cx="3879408" cy="2462213"/>
          </a:xfrm>
          <a:prstGeom prst="rect">
            <a:avLst/>
          </a:prstGeom>
          <a:noFill/>
        </p:spPr>
        <p:txBody>
          <a:bodyPr wrap="square">
            <a:spAutoFit/>
          </a:bodyPr>
          <a:lstStyle/>
          <a:p>
            <a:pPr>
              <a:spcBef>
                <a:spcPts val="0"/>
              </a:spcBef>
              <a:spcAft>
                <a:spcPts val="1600"/>
              </a:spcAft>
              <a:buClr>
                <a:srgbClr val="CE0000"/>
              </a:buClr>
            </a:pPr>
            <a:r>
              <a:rPr lang="en-US" sz="1800" dirty="0">
                <a:latin typeface="Roboto Light" panose="02000000000000000000" pitchFamily="2" charset="0"/>
                <a:ea typeface="Roboto Light" panose="02000000000000000000" pitchFamily="2" charset="0"/>
                <a:hlinkClick r:id="rId3">
                  <a:extLst>
                    <a:ext uri="{A12FA001-AC4F-418D-AE19-62706E023703}">
                      <ahyp:hlinkClr xmlns:ahyp="http://schemas.microsoft.com/office/drawing/2018/hyperlinkcolor" val="tx"/>
                    </a:ext>
                  </a:extLst>
                </a:hlinkClick>
              </a:rPr>
              <a:t>Overplotting</a:t>
            </a:r>
          </a:p>
          <a:p>
            <a:pPr>
              <a:spcBef>
                <a:spcPts val="0"/>
              </a:spcBef>
              <a:spcAft>
                <a:spcPts val="1600"/>
              </a:spcAft>
              <a:buClr>
                <a:srgbClr val="CE0000"/>
              </a:buClr>
            </a:pPr>
            <a:r>
              <a:rPr lang="en-US" sz="1600" dirty="0">
                <a:latin typeface="Roboto Light" panose="02000000000000000000" pitchFamily="2" charset="0"/>
                <a:ea typeface="Roboto Light" panose="02000000000000000000" pitchFamily="2" charset="0"/>
              </a:rPr>
              <a:t>Can be difficult to tell how densely-packed data points are when many of them are in a small area.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Subset/Averaging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Optics - Adding transparency or reducing point size</a:t>
            </a:r>
            <a:endParaRPr lang="en-SG" sz="16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0680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71</a:t>
            </a:fld>
            <a:endParaRPr lang="en-US"/>
          </a:p>
        </p:txBody>
      </p:sp>
    </p:spTree>
    <p:extLst>
      <p:ext uri="{BB962C8B-B14F-4D97-AF65-F5344CB8AC3E}">
        <p14:creationId xmlns:p14="http://schemas.microsoft.com/office/powerpoint/2010/main" val="4275146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7697"/>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Pareto Chart</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72</a:t>
            </a:fld>
            <a:endParaRPr lang="en-US"/>
          </a:p>
        </p:txBody>
      </p:sp>
    </p:spTree>
    <p:extLst>
      <p:ext uri="{BB962C8B-B14F-4D97-AF65-F5344CB8AC3E}">
        <p14:creationId xmlns:p14="http://schemas.microsoft.com/office/powerpoint/2010/main" val="3147009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5450983" cy="4629948"/>
          </a:xfrm>
          <a:noFill/>
        </p:spPr>
        <p:txBody>
          <a:bodyPr vert="horz" wrap="square" lIns="0" tIns="0" rIns="0" bIns="0" rtlCol="0">
            <a:spAutoFit/>
          </a:bodyPr>
          <a:lstStyle/>
          <a:p>
            <a:pPr marL="237061" indent="-237061">
              <a:lnSpc>
                <a:spcPts val="3200"/>
              </a:lnSpc>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Reference line and reference distributions</a:t>
            </a:r>
            <a:endParaRPr lang="en-SG" dirty="0">
              <a:latin typeface="Roboto Light" panose="02000000000000000000" pitchFamily="2" charset="0"/>
              <a:ea typeface="Roboto Light" panose="02000000000000000000" pitchFamily="2"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Bullet Chart</a:t>
            </a:r>
          </a:p>
        </p:txBody>
      </p:sp>
      <p:pic>
        <p:nvPicPr>
          <p:cNvPr id="10" name="Picture 9">
            <a:extLst>
              <a:ext uri="{FF2B5EF4-FFF2-40B4-BE49-F238E27FC236}">
                <a16:creationId xmlns:a16="http://schemas.microsoft.com/office/drawing/2014/main" id="{317D87AF-1E2E-459C-91F3-131DC3DB9D7F}"/>
              </a:ext>
            </a:extLst>
          </p:cNvPr>
          <p:cNvPicPr>
            <a:picLocks noChangeAspect="1"/>
          </p:cNvPicPr>
          <p:nvPr/>
        </p:nvPicPr>
        <p:blipFill rotWithShape="1">
          <a:blip r:embed="rId2"/>
          <a:srcRect l="3496" t="3805" b="16189"/>
          <a:stretch/>
        </p:blipFill>
        <p:spPr>
          <a:xfrm>
            <a:off x="856428" y="2381060"/>
            <a:ext cx="9854788" cy="3006084"/>
          </a:xfrm>
          <a:prstGeom prst="rect">
            <a:avLst/>
          </a:prstGeom>
          <a:ln>
            <a:solidFill>
              <a:schemeClr val="accent1"/>
            </a:solidFill>
          </a:ln>
        </p:spPr>
      </p:pic>
    </p:spTree>
    <p:extLst>
      <p:ext uri="{BB962C8B-B14F-4D97-AF65-F5344CB8AC3E}">
        <p14:creationId xmlns:p14="http://schemas.microsoft.com/office/powerpoint/2010/main" val="1124654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Bubble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 packed bubble charts to display data in a cluster of circles.</a:t>
            </a:r>
          </a:p>
          <a:p>
            <a:pPr algn="ctr"/>
            <a:endParaRPr lang="en-US" sz="1867" dirty="0">
              <a:solidFill>
                <a:srgbClr val="01385B"/>
              </a:solidFill>
            </a:endParaRPr>
          </a:p>
          <a:p>
            <a:pPr algn="ctr"/>
            <a:r>
              <a:rPr lang="en-US" sz="1867" dirty="0">
                <a:solidFill>
                  <a:srgbClr val="01385B"/>
                </a:solidFill>
              </a:rPr>
              <a:t>Dimensions define the individual bubbles, and measures define the size and color of the individual circles.</a:t>
            </a:r>
          </a:p>
          <a:p>
            <a:pPr algn="ctr"/>
            <a:endParaRPr lang="en-US" sz="1867" dirty="0">
              <a:solidFill>
                <a:srgbClr val="01385B"/>
              </a:solidFill>
            </a:endParaRPr>
          </a:p>
          <a:p>
            <a:pPr algn="ctr"/>
            <a:r>
              <a:rPr lang="en-US" sz="1867" dirty="0">
                <a:solidFill>
                  <a:srgbClr val="01385B"/>
                </a:solidFill>
              </a:rPr>
              <a:t>Note that its not very useful for precise comparisons</a:t>
            </a:r>
          </a:p>
        </p:txBody>
      </p:sp>
      <p:pic>
        <p:nvPicPr>
          <p:cNvPr id="8" name="Picture 7">
            <a:extLst>
              <a:ext uri="{FF2B5EF4-FFF2-40B4-BE49-F238E27FC236}">
                <a16:creationId xmlns:a16="http://schemas.microsoft.com/office/drawing/2014/main" id="{7AC57A8B-7F8F-4B27-8E59-8AECE2721683}"/>
              </a:ext>
            </a:extLst>
          </p:cNvPr>
          <p:cNvPicPr>
            <a:picLocks noChangeAspect="1"/>
          </p:cNvPicPr>
          <p:nvPr/>
        </p:nvPicPr>
        <p:blipFill>
          <a:blip r:embed="rId2"/>
          <a:stretch>
            <a:fillRect/>
          </a:stretch>
        </p:blipFill>
        <p:spPr>
          <a:xfrm>
            <a:off x="493212" y="1923162"/>
            <a:ext cx="5477580" cy="4088339"/>
          </a:xfrm>
          <a:prstGeom prst="rect">
            <a:avLst/>
          </a:prstGeom>
          <a:ln>
            <a:solidFill>
              <a:schemeClr val="accent1"/>
            </a:solidFill>
          </a:ln>
        </p:spPr>
      </p:pic>
    </p:spTree>
    <p:extLst>
      <p:ext uri="{BB962C8B-B14F-4D97-AF65-F5344CB8AC3E}">
        <p14:creationId xmlns:p14="http://schemas.microsoft.com/office/powerpoint/2010/main" val="1826297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Histogram</a:t>
            </a:r>
          </a:p>
        </p:txBody>
      </p:sp>
      <p:sp>
        <p:nvSpPr>
          <p:cNvPr id="7" name="Rectangle 6">
            <a:extLst>
              <a:ext uri="{FF2B5EF4-FFF2-40B4-BE49-F238E27FC236}">
                <a16:creationId xmlns:a16="http://schemas.microsoft.com/office/drawing/2014/main" id="{3C332C62-3A0A-4768-ACF7-F2A8205FD15E}"/>
              </a:ext>
            </a:extLst>
          </p:cNvPr>
          <p:cNvSpPr/>
          <p:nvPr/>
        </p:nvSpPr>
        <p:spPr>
          <a:xfrm>
            <a:off x="398856" y="2300474"/>
            <a:ext cx="5697144" cy="25974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Histograms are used to show </a:t>
            </a:r>
            <a:r>
              <a:rPr lang="en-US" sz="1867" u="sng" dirty="0">
                <a:solidFill>
                  <a:srgbClr val="01385B"/>
                </a:solidFill>
              </a:rPr>
              <a:t>distributions</a:t>
            </a:r>
            <a:r>
              <a:rPr lang="en-US" sz="1867" dirty="0">
                <a:solidFill>
                  <a:srgbClr val="01385B"/>
                </a:solidFill>
              </a:rPr>
              <a:t> of variables while bar charts are used to compare variables. </a:t>
            </a:r>
          </a:p>
          <a:p>
            <a:pPr algn="ctr"/>
            <a:endParaRPr lang="en-US" sz="1867" dirty="0">
              <a:solidFill>
                <a:srgbClr val="01385B"/>
              </a:solidFill>
            </a:endParaRPr>
          </a:p>
          <a:p>
            <a:pPr algn="ctr"/>
            <a:r>
              <a:rPr lang="en-US" sz="1867" dirty="0">
                <a:solidFill>
                  <a:srgbClr val="01385B"/>
                </a:solidFill>
              </a:rPr>
              <a:t>Histograms plot quantitative data with ranges of the data grouped into bins or intervals while bar charts plot categorical data.</a:t>
            </a:r>
          </a:p>
        </p:txBody>
      </p:sp>
      <p:pic>
        <p:nvPicPr>
          <p:cNvPr id="9" name="Picture 8">
            <a:extLst>
              <a:ext uri="{FF2B5EF4-FFF2-40B4-BE49-F238E27FC236}">
                <a16:creationId xmlns:a16="http://schemas.microsoft.com/office/drawing/2014/main" id="{3CD35844-AF5C-4B4C-AF35-3EC13D63867F}"/>
              </a:ext>
            </a:extLst>
          </p:cNvPr>
          <p:cNvPicPr>
            <a:picLocks noChangeAspect="1"/>
          </p:cNvPicPr>
          <p:nvPr/>
        </p:nvPicPr>
        <p:blipFill>
          <a:blip r:embed="rId2"/>
          <a:stretch>
            <a:fillRect/>
          </a:stretch>
        </p:blipFill>
        <p:spPr>
          <a:xfrm>
            <a:off x="6590478" y="1583166"/>
            <a:ext cx="4898003" cy="4445761"/>
          </a:xfrm>
          <a:prstGeom prst="rect">
            <a:avLst/>
          </a:prstGeom>
        </p:spPr>
      </p:pic>
      <p:pic>
        <p:nvPicPr>
          <p:cNvPr id="10" name="Picture 9">
            <a:extLst>
              <a:ext uri="{FF2B5EF4-FFF2-40B4-BE49-F238E27FC236}">
                <a16:creationId xmlns:a16="http://schemas.microsoft.com/office/drawing/2014/main" id="{AC7328C3-7EE6-4301-9B0C-4A994DEA94EE}"/>
              </a:ext>
            </a:extLst>
          </p:cNvPr>
          <p:cNvPicPr>
            <a:picLocks noChangeAspect="1"/>
          </p:cNvPicPr>
          <p:nvPr/>
        </p:nvPicPr>
        <p:blipFill>
          <a:blip r:embed="rId3"/>
          <a:stretch>
            <a:fillRect/>
          </a:stretch>
        </p:blipFill>
        <p:spPr>
          <a:xfrm>
            <a:off x="4893019" y="5071978"/>
            <a:ext cx="1633055" cy="956949"/>
          </a:xfrm>
          <a:prstGeom prst="rect">
            <a:avLst/>
          </a:prstGeom>
        </p:spPr>
      </p:pic>
    </p:spTree>
    <p:extLst>
      <p:ext uri="{BB962C8B-B14F-4D97-AF65-F5344CB8AC3E}">
        <p14:creationId xmlns:p14="http://schemas.microsoft.com/office/powerpoint/2010/main" val="1341807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Box plot &amp; Pareto Chart</a:t>
            </a:r>
          </a:p>
        </p:txBody>
      </p:sp>
      <p:pic>
        <p:nvPicPr>
          <p:cNvPr id="8" name="Picture 7">
            <a:extLst>
              <a:ext uri="{FF2B5EF4-FFF2-40B4-BE49-F238E27FC236}">
                <a16:creationId xmlns:a16="http://schemas.microsoft.com/office/drawing/2014/main" id="{6FBD09E7-0E0D-4594-892E-7917287AE342}"/>
              </a:ext>
            </a:extLst>
          </p:cNvPr>
          <p:cNvPicPr>
            <a:picLocks noChangeAspect="1"/>
          </p:cNvPicPr>
          <p:nvPr/>
        </p:nvPicPr>
        <p:blipFill>
          <a:blip r:embed="rId2"/>
          <a:stretch>
            <a:fillRect/>
          </a:stretch>
        </p:blipFill>
        <p:spPr>
          <a:xfrm>
            <a:off x="1399079" y="1830344"/>
            <a:ext cx="2452836" cy="4288348"/>
          </a:xfrm>
          <a:prstGeom prst="rect">
            <a:avLst/>
          </a:prstGeom>
        </p:spPr>
      </p:pic>
      <p:pic>
        <p:nvPicPr>
          <p:cNvPr id="11" name="Content Placeholder 6" descr="A screenshot of a cell phone&#10;&#10;Description automatically generated">
            <a:extLst>
              <a:ext uri="{FF2B5EF4-FFF2-40B4-BE49-F238E27FC236}">
                <a16:creationId xmlns:a16="http://schemas.microsoft.com/office/drawing/2014/main" id="{27DDF2C5-E049-48E4-9602-567A74E10F02}"/>
              </a:ext>
            </a:extLst>
          </p:cNvPr>
          <p:cNvPicPr>
            <a:picLocks noGrp="1" noChangeAspect="1"/>
          </p:cNvPicPr>
          <p:nvPr>
            <p:ph idx="1"/>
          </p:nvPr>
        </p:nvPicPr>
        <p:blipFill>
          <a:blip r:embed="rId3"/>
          <a:stretch>
            <a:fillRect/>
          </a:stretch>
        </p:blipFill>
        <p:spPr>
          <a:xfrm>
            <a:off x="4437581" y="1899582"/>
            <a:ext cx="3764859" cy="4095606"/>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56920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77</a:t>
            </a:fld>
            <a:endParaRPr lang="en-US"/>
          </a:p>
        </p:txBody>
      </p:sp>
    </p:spTree>
    <p:extLst>
      <p:ext uri="{BB962C8B-B14F-4D97-AF65-F5344CB8AC3E}">
        <p14:creationId xmlns:p14="http://schemas.microsoft.com/office/powerpoint/2010/main" val="2278265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7697"/>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Reference Line, Bin Size (Histogram), Ranking (in-value comparison)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78</a:t>
            </a:fld>
            <a:endParaRPr lang="en-US"/>
          </a:p>
        </p:txBody>
      </p:sp>
      <p:sp>
        <p:nvSpPr>
          <p:cNvPr id="5" name="TextBox 4">
            <a:extLst>
              <a:ext uri="{FF2B5EF4-FFF2-40B4-BE49-F238E27FC236}">
                <a16:creationId xmlns:a16="http://schemas.microsoft.com/office/drawing/2014/main" id="{EA8AB90A-F1C1-4A43-A3E8-5F1D53719E2B}"/>
              </a:ext>
            </a:extLst>
          </p:cNvPr>
          <p:cNvSpPr txBox="1"/>
          <p:nvPr/>
        </p:nvSpPr>
        <p:spPr>
          <a:xfrm>
            <a:off x="3861435" y="1601031"/>
            <a:ext cx="7625807" cy="1878206"/>
          </a:xfrm>
          <a:prstGeom prst="rect">
            <a:avLst/>
          </a:prstGeom>
          <a:solidFill>
            <a:srgbClr val="EC6841"/>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FFFF00"/>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CC2CB8BC-4C02-4C85-A4AE-6AB72E4472CE}"/>
              </a:ext>
            </a:extLst>
          </p:cNvPr>
          <p:cNvSpPr/>
          <p:nvPr/>
        </p:nvSpPr>
        <p:spPr>
          <a:xfrm>
            <a:off x="571797" y="4669110"/>
            <a:ext cx="11048405" cy="11757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Tableau recommends the best forecasting method for the data but note that “predicting” the future is always imprecise. Even simple trend lines have an implied “Ceteris Paribus” (all things being equal) assumption.</a:t>
            </a:r>
          </a:p>
          <a:p>
            <a:pPr algn="ctr"/>
            <a:endParaRPr lang="en-US" sz="1867" dirty="0">
              <a:solidFill>
                <a:srgbClr val="01385B"/>
              </a:solidFill>
            </a:endParaRPr>
          </a:p>
          <a:p>
            <a:pPr algn="ctr"/>
            <a:r>
              <a:rPr lang="en-US" sz="1867" dirty="0">
                <a:solidFill>
                  <a:srgbClr val="01385B"/>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50303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79</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392079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
        <p:nvSpPr>
          <p:cNvPr id="54" name="TextBox 53">
            <a:extLst>
              <a:ext uri="{FF2B5EF4-FFF2-40B4-BE49-F238E27FC236}">
                <a16:creationId xmlns:a16="http://schemas.microsoft.com/office/drawing/2014/main" id="{E96A54EF-69D9-4690-92A4-104A2013E970}"/>
              </a:ext>
            </a:extLst>
          </p:cNvPr>
          <p:cNvSpPr txBox="1"/>
          <p:nvPr/>
        </p:nvSpPr>
        <p:spPr>
          <a:xfrm>
            <a:off x="218566" y="1882148"/>
            <a:ext cx="2174976" cy="24922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Tableau refers to interval or ratio data as “measures”. </a:t>
            </a:r>
          </a:p>
          <a:p>
            <a:pPr marL="0" indent="0" algn="ctr">
              <a:buNone/>
            </a:pPr>
            <a:endParaRPr lang="en-US" sz="1867" dirty="0">
              <a:solidFill>
                <a:srgbClr val="01385B"/>
              </a:solidFill>
            </a:endParaRPr>
          </a:p>
          <a:p>
            <a:pPr marL="0" indent="0" algn="ctr">
              <a:buNone/>
            </a:pPr>
            <a:r>
              <a:rPr lang="en-US" sz="1867" dirty="0">
                <a:solidFill>
                  <a:srgbClr val="01385B"/>
                </a:solidFill>
              </a:rPr>
              <a:t>All others are known as “dimensions”</a:t>
            </a:r>
            <a:endParaRPr lang="en-SG" sz="1867" dirty="0">
              <a:solidFill>
                <a:srgbClr val="01385B"/>
              </a:solidFill>
            </a:endParaRPr>
          </a:p>
        </p:txBody>
      </p:sp>
    </p:spTree>
    <p:extLst>
      <p:ext uri="{BB962C8B-B14F-4D97-AF65-F5344CB8AC3E}">
        <p14:creationId xmlns:p14="http://schemas.microsoft.com/office/powerpoint/2010/main" val="10084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10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80</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454866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81</a:t>
            </a:fld>
            <a:endParaRPr lang="en-US"/>
          </a:p>
        </p:txBody>
      </p:sp>
    </p:spTree>
    <p:extLst>
      <p:ext uri="{BB962C8B-B14F-4D97-AF65-F5344CB8AC3E}">
        <p14:creationId xmlns:p14="http://schemas.microsoft.com/office/powerpoint/2010/main" val="2165519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Dashboard Design Principles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titles and labels effectively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82</a:t>
            </a:fld>
            <a:endParaRPr lang="en-US"/>
          </a:p>
        </p:txBody>
      </p:sp>
      <p:pic>
        <p:nvPicPr>
          <p:cNvPr id="5" name="Picture 2" descr="Kiss Logo, kiss, love, logo png | PNGEgg">
            <a:extLst>
              <a:ext uri="{FF2B5EF4-FFF2-40B4-BE49-F238E27FC236}">
                <a16:creationId xmlns:a16="http://schemas.microsoft.com/office/drawing/2014/main" id="{0DC8B72C-73AC-483A-9048-C3A5513221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461" y="5162499"/>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ISS vector logo - KISS logo vector free download">
            <a:extLst>
              <a:ext uri="{FF2B5EF4-FFF2-40B4-BE49-F238E27FC236}">
                <a16:creationId xmlns:a16="http://schemas.microsoft.com/office/drawing/2014/main" id="{A249704D-E8E5-4687-8164-0B6146191F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661" y="4908418"/>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EBF35D-2183-41BC-BAF7-9DBF524D392B}"/>
              </a:ext>
            </a:extLst>
          </p:cNvPr>
          <p:cNvSpPr/>
          <p:nvPr/>
        </p:nvSpPr>
        <p:spPr>
          <a:xfrm>
            <a:off x="6578468" y="5931648"/>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
        <p:nvSpPr>
          <p:cNvPr id="8" name="Rectangle 7">
            <a:extLst>
              <a:ext uri="{FF2B5EF4-FFF2-40B4-BE49-F238E27FC236}">
                <a16:creationId xmlns:a16="http://schemas.microsoft.com/office/drawing/2014/main" id="{1D6E5B21-69A7-44F1-AFB0-DDE7D24481F0}"/>
              </a:ext>
            </a:extLst>
          </p:cNvPr>
          <p:cNvSpPr/>
          <p:nvPr/>
        </p:nvSpPr>
        <p:spPr>
          <a:xfrm>
            <a:off x="4383312" y="1023041"/>
            <a:ext cx="7179733" cy="38137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Ask the fundamental questions:</a:t>
            </a:r>
          </a:p>
          <a:p>
            <a:pPr marL="342900" indent="-342900" algn="just">
              <a:buFont typeface="Arial" panose="020B0604020202020204" pitchFamily="34" charset="0"/>
              <a:buChar char="•"/>
            </a:pPr>
            <a:r>
              <a:rPr lang="en-US" sz="1867" dirty="0">
                <a:solidFill>
                  <a:srgbClr val="01385B"/>
                </a:solidFill>
              </a:rPr>
              <a:t>Who (is my audience)?</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What (is my objective – information sharing or KPI or …)?</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Where (will I need to focus on – visuals, data, data collection)?</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When (was this data collected, when do I intend for it to be actioned, is it still relevant)?</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Why (is a dashboard necessary, can I just use pen and paper)?</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How (will I explain what I created)?</a:t>
            </a:r>
          </a:p>
        </p:txBody>
      </p:sp>
    </p:spTree>
    <p:extLst>
      <p:ext uri="{BB962C8B-B14F-4D97-AF65-F5344CB8AC3E}">
        <p14:creationId xmlns:p14="http://schemas.microsoft.com/office/powerpoint/2010/main" val="493025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83</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511911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507F-B892-494D-8CE8-0AAE09F5797F}"/>
              </a:ext>
            </a:extLst>
          </p:cNvPr>
          <p:cNvSpPr>
            <a:spLocks noGrp="1"/>
          </p:cNvSpPr>
          <p:nvPr>
            <p:ph type="title"/>
          </p:nvPr>
        </p:nvSpPr>
        <p:spPr/>
        <p:txBody>
          <a:bodyPr/>
          <a:lstStyle/>
          <a:p>
            <a:r>
              <a:rPr lang="en-US" dirty="0"/>
              <a:t>How Tableau Views Types of Data</a:t>
            </a:r>
            <a:endParaRPr lang="en-SG" dirty="0"/>
          </a:p>
        </p:txBody>
      </p:sp>
      <p:sp>
        <p:nvSpPr>
          <p:cNvPr id="3" name="Content Placeholder 2">
            <a:extLst>
              <a:ext uri="{FF2B5EF4-FFF2-40B4-BE49-F238E27FC236}">
                <a16:creationId xmlns:a16="http://schemas.microsoft.com/office/drawing/2014/main" id="{169E23D7-1EE3-43B2-8B70-549AA3579722}"/>
              </a:ext>
            </a:extLst>
          </p:cNvPr>
          <p:cNvSpPr>
            <a:spLocks noGrp="1"/>
          </p:cNvSpPr>
          <p:nvPr>
            <p:ph idx="1"/>
          </p:nvPr>
        </p:nvSpPr>
        <p:spPr>
          <a:xfrm>
            <a:off x="645018" y="1698424"/>
            <a:ext cx="5330780" cy="4542015"/>
          </a:xfrm>
        </p:spPr>
        <p:txBody>
          <a:bodyPr vert="horz" lIns="0" tIns="0" rIns="0" bIns="0" rtlCol="0">
            <a:normAutofit fontScale="92500"/>
          </a:bodyPr>
          <a:lstStyle/>
          <a:p>
            <a:pPr marL="228600" indent="-216000">
              <a:lnSpc>
                <a:spcPts val="2600"/>
              </a:lnSpc>
              <a:buChar char="•"/>
            </a:pPr>
            <a:r>
              <a:rPr lang="en-US" sz="1600" dirty="0">
                <a:solidFill>
                  <a:srgbClr val="333333"/>
                </a:solidFill>
                <a:latin typeface="Merriweather" panose="00000500000000000000" pitchFamily="2" charset="0"/>
              </a:rPr>
              <a:t>Dimensions contain qualitative values (such as names, dates, or geographical data). </a:t>
            </a:r>
          </a:p>
          <a:p>
            <a:pPr marL="685800" lvl="1" indent="-216000">
              <a:lnSpc>
                <a:spcPts val="2600"/>
              </a:lnSpc>
              <a:buChar char="•"/>
            </a:pPr>
            <a:r>
              <a:rPr lang="en-US" sz="1600" dirty="0"/>
              <a:t>Dimensions can categorize, segment, and reveal the details in your data. </a:t>
            </a:r>
          </a:p>
          <a:p>
            <a:pPr marL="685800" lvl="1" indent="-216000">
              <a:lnSpc>
                <a:spcPts val="2600"/>
              </a:lnSpc>
              <a:buChar char="•"/>
            </a:pPr>
            <a:r>
              <a:rPr lang="en-US" sz="1600" dirty="0"/>
              <a:t>Dimensions affect the level of detail in the view.</a:t>
            </a:r>
          </a:p>
          <a:p>
            <a:pPr marL="228600" indent="-216000">
              <a:lnSpc>
                <a:spcPts val="2600"/>
              </a:lnSpc>
              <a:buChar char="•"/>
            </a:pPr>
            <a:r>
              <a:rPr lang="en-US" sz="1600" dirty="0">
                <a:solidFill>
                  <a:srgbClr val="333333"/>
                </a:solidFill>
                <a:latin typeface="Merriweather" panose="00000500000000000000" pitchFamily="2" charset="0"/>
              </a:rPr>
              <a:t>Measures contain numeric, quantitative values that you can measure. </a:t>
            </a:r>
          </a:p>
          <a:p>
            <a:pPr marL="685800" lvl="1" indent="-216000">
              <a:lnSpc>
                <a:spcPts val="2600"/>
              </a:lnSpc>
              <a:buChar char="•"/>
            </a:pPr>
            <a:r>
              <a:rPr lang="en-US" sz="1600" dirty="0"/>
              <a:t>Measures can be aggregated. </a:t>
            </a:r>
          </a:p>
          <a:p>
            <a:pPr marL="685800" lvl="1" indent="-216000">
              <a:lnSpc>
                <a:spcPts val="2600"/>
              </a:lnSpc>
              <a:buChar char="•"/>
            </a:pPr>
            <a:r>
              <a:rPr lang="en-US" sz="1600" dirty="0"/>
              <a:t>When you drag a measure into the view, Tableau applies an aggregation to that measure (by default)</a:t>
            </a:r>
            <a:endParaRPr lang="en-SG" sz="1600" dirty="0">
              <a:solidFill>
                <a:srgbClr val="333333"/>
              </a:solidFill>
              <a:latin typeface="Merriweather" panose="00000500000000000000" pitchFamily="2" charset="0"/>
            </a:endParaRPr>
          </a:p>
        </p:txBody>
      </p:sp>
      <p:sp>
        <p:nvSpPr>
          <p:cNvPr id="4" name="Slide Number Placeholder 3">
            <a:extLst>
              <a:ext uri="{FF2B5EF4-FFF2-40B4-BE49-F238E27FC236}">
                <a16:creationId xmlns:a16="http://schemas.microsoft.com/office/drawing/2014/main" id="{E4832D41-F2BB-4D8F-8D1C-0C40F0CB80A7}"/>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5" name="Content Placeholder 4">
            <a:extLst>
              <a:ext uri="{FF2B5EF4-FFF2-40B4-BE49-F238E27FC236}">
                <a16:creationId xmlns:a16="http://schemas.microsoft.com/office/drawing/2014/main" id="{C74ABA7A-6AC0-4834-BB16-4D9428F57AA5}"/>
              </a:ext>
            </a:extLst>
          </p:cNvPr>
          <p:cNvSpPr>
            <a:spLocks noGrp="1"/>
          </p:cNvSpPr>
          <p:nvPr>
            <p:ph idx="13"/>
          </p:nvPr>
        </p:nvSpPr>
        <p:spPr/>
        <p:txBody>
          <a:bodyPr>
            <a:normAutofit/>
          </a:bodyPr>
          <a:lstStyle/>
          <a:p>
            <a:r>
              <a:rPr lang="en-US" altLang="en-US" sz="1500" dirty="0">
                <a:solidFill>
                  <a:srgbClr val="333333"/>
                </a:solidFill>
                <a:latin typeface="Merriweather" panose="00000500000000000000" pitchFamily="2" charset="0"/>
              </a:rPr>
              <a:t>Green measures                                        and dimensions                                     are continuous. Continuous field values are treated as an infinite range. Generally, continuous fields add axes to the view.</a:t>
            </a:r>
          </a:p>
          <a:p>
            <a:r>
              <a:rPr lang="en-US" altLang="en-US" sz="1500" dirty="0">
                <a:solidFill>
                  <a:srgbClr val="333333"/>
                </a:solidFill>
                <a:latin typeface="Merriweather" panose="00000500000000000000" pitchFamily="2" charset="0"/>
              </a:rPr>
              <a:t>Blue measures                                        and dimensions                                    are discrete. Discrete values are treated as finite. Generally, discrete fields add headers to the view.</a:t>
            </a:r>
          </a:p>
          <a:p>
            <a:endParaRPr lang="en-SG" sz="1500" dirty="0"/>
          </a:p>
        </p:txBody>
      </p:sp>
      <p:sp>
        <p:nvSpPr>
          <p:cNvPr id="7" name="Rectangle 6">
            <a:extLst>
              <a:ext uri="{FF2B5EF4-FFF2-40B4-BE49-F238E27FC236}">
                <a16:creationId xmlns:a16="http://schemas.microsoft.com/office/drawing/2014/main" id="{7FD8C858-422C-45E6-ACBC-E1D4DD991E2F}"/>
              </a:ext>
            </a:extLst>
          </p:cNvPr>
          <p:cNvSpPr>
            <a:spLocks noChangeArrowheads="1"/>
          </p:cNvSpPr>
          <p:nvPr/>
        </p:nvSpPr>
        <p:spPr bwMode="auto">
          <a:xfrm>
            <a:off x="0" y="-415498"/>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Merriweather" panose="000005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7">
            <a:extLst>
              <a:ext uri="{FF2B5EF4-FFF2-40B4-BE49-F238E27FC236}">
                <a16:creationId xmlns:a16="http://schemas.microsoft.com/office/drawing/2014/main" id="{F06C8CEE-EEF1-4746-948D-2CE82DBB3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19" y="1757344"/>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89A465-BB39-48D3-8527-75AF94D7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20" y="2095301"/>
            <a:ext cx="1409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6F86CBE-7FAC-42E8-B44D-C8E347B45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07" y="3636437"/>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AA5FEDA-C21C-4284-A9E1-9B12B65A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620" y="3936910"/>
            <a:ext cx="140970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13731"/>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1485</TotalTime>
  <Words>4301</Words>
  <Application>Microsoft Office PowerPoint</Application>
  <PresentationFormat>Widescreen</PresentationFormat>
  <Paragraphs>760</Paragraphs>
  <Slides>84</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84</vt:i4>
      </vt:variant>
    </vt:vector>
  </HeadingPairs>
  <TitlesOfParts>
    <vt:vector size="98" baseType="lpstr">
      <vt:lpstr>Arial</vt:lpstr>
      <vt:lpstr>Calibri</vt:lpstr>
      <vt:lpstr>Calibri Light</vt:lpstr>
      <vt:lpstr>Merriweather</vt:lpstr>
      <vt:lpstr>Montserrat</vt:lpstr>
      <vt:lpstr>Montserrat Light</vt:lpstr>
      <vt:lpstr>Montserrat Medium</vt:lpstr>
      <vt:lpstr>Montserrat SemiBold</vt:lpstr>
      <vt:lpstr>Roboto</vt:lpstr>
      <vt:lpstr>Roboto Light</vt:lpstr>
      <vt:lpstr>Roboto Medium</vt:lpstr>
      <vt:lpstr>System Font Regular</vt:lpstr>
      <vt:lpstr>Wingdings</vt:lpstr>
      <vt:lpstr>Office Theme</vt:lpstr>
      <vt:lpstr>Introduction to Data Analytics and Visualisation</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How Tableau Views Types of Data</vt:lpstr>
      <vt:lpstr>Understanding Data</vt:lpstr>
      <vt:lpstr>Part 2 – An Introduction to Data Visualisation</vt:lpstr>
      <vt:lpstr>Data Visualisation</vt:lpstr>
      <vt:lpstr>Data Visualisation</vt:lpstr>
      <vt:lpstr>Data Visualisation</vt:lpstr>
      <vt:lpstr>5 mins</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PowerPoint Presentation</vt:lpstr>
      <vt:lpstr>Tableau (Class Activity 1)</vt:lpstr>
      <vt:lpstr>Tableau (Class Activity 2)</vt:lpstr>
      <vt:lpstr>Tableau (Class Activity 3)</vt:lpstr>
      <vt:lpstr>Tableau (Class Activity 4)</vt:lpstr>
      <vt:lpstr>Tableau (Class Activity 5)</vt:lpstr>
      <vt:lpstr>5 mins</vt:lpstr>
      <vt:lpstr>Part 4 – Basic Data Visualisation</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Visualisation of Time Series Data</vt:lpstr>
      <vt:lpstr>PowerPoint Presentation</vt:lpstr>
      <vt:lpstr>Tableau (Class Activity 6)</vt:lpstr>
      <vt:lpstr>Tableau (Class Activity 7)</vt:lpstr>
      <vt:lpstr>Tableau (Class Activity 8)</vt:lpstr>
      <vt:lpstr>Tableau (Class Activity 9)</vt:lpstr>
      <vt:lpstr>Tableau (Class Activity 10)</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PowerPoint Presentation</vt:lpstr>
      <vt:lpstr>15 mins</vt:lpstr>
      <vt:lpstr>Part 5 – Advanced Data Visualisation</vt:lpstr>
      <vt:lpstr>Visualisation of Spatial Data</vt:lpstr>
      <vt:lpstr>Visualisation of Spatial Data</vt:lpstr>
      <vt:lpstr>Visualisation of Spatial Data</vt:lpstr>
      <vt:lpstr>Visualisation of Spatial Data</vt:lpstr>
      <vt:lpstr>Visualisation of Spatial Data</vt:lpstr>
      <vt:lpstr>Visualisation of Multi Variable Data</vt:lpstr>
      <vt:lpstr>Visualisation of Multi Variable Data</vt:lpstr>
      <vt:lpstr>Visualisation of Spatial Data</vt:lpstr>
      <vt:lpstr>Visualisation of Spatial Data</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Forecasting</vt:lpstr>
      <vt:lpstr>Forecasting</vt:lpstr>
      <vt:lpstr>PowerPoint Presentation</vt:lpstr>
      <vt:lpstr>10 mins</vt:lpstr>
      <vt:lpstr>Part 6 – Dashboard &amp; Storyboards</vt:lpstr>
      <vt:lpstr>Dashboard Design Principles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38</cp:revision>
  <dcterms:created xsi:type="dcterms:W3CDTF">2021-10-19T15:17:09Z</dcterms:created>
  <dcterms:modified xsi:type="dcterms:W3CDTF">2021-11-08T09:54:08Z</dcterms:modified>
</cp:coreProperties>
</file>